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no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8" name="Shape 148"/>
          <p:cNvSpPr/>
          <p:nvPr>
            <p:ph type="sldImg"/>
          </p:nvPr>
        </p:nvSpPr>
        <p:spPr>
          <a:xfrm>
            <a:off x="1143000" y="685800"/>
            <a:ext cx="4572000" cy="3429000"/>
          </a:xfrm>
          <a:prstGeom prst="rect">
            <a:avLst/>
          </a:prstGeom>
        </p:spPr>
        <p:txBody>
          <a:bodyPr/>
          <a:lstStyle/>
          <a:p>
            <a:pPr/>
          </a:p>
        </p:txBody>
      </p:sp>
      <p:sp>
        <p:nvSpPr>
          <p:cNvPr id="149" name="Shape 1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bg>
      <p:bgPr>
        <a:solidFill>
          <a:srgbClr val="003462"/>
        </a:solidFill>
      </p:bgPr>
    </p:bg>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47162"/>
            <a:ext cx="21971003" cy="636979"/>
          </a:xfrm>
          <a:prstGeom prst="rect">
            <a:avLst/>
          </a:prstGeom>
        </p:spPr>
        <p:txBody>
          <a:bodyPr lIns="45719" tIns="45719" rIns="45719" bIns="45719"/>
          <a:lstStyle>
            <a:lvl1pPr marL="0" indent="0" defTabSz="825500">
              <a:lnSpc>
                <a:spcPct val="100000"/>
              </a:lnSpc>
              <a:spcBef>
                <a:spcPts val="0"/>
              </a:spcBef>
              <a:buSzTx/>
              <a:buNone/>
              <a:defRPr b="1" sz="3600">
                <a:solidFill>
                  <a:srgbClr val="FFFFFF"/>
                </a:solidFill>
              </a:defRPr>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solidFill>
                  <a:srgbClr val="FFFFFF"/>
                </a:solidFill>
              </a:defRPr>
            </a:lvl1pPr>
          </a:lstStyle>
          <a:p>
            <a:pPr/>
            <a:r>
              <a:t>Presentation Title</a:t>
            </a:r>
          </a:p>
        </p:txBody>
      </p:sp>
      <p:sp>
        <p:nvSpPr>
          <p:cNvPr id="13" name="Body Level One…"/>
          <p:cNvSpPr txBox="1"/>
          <p:nvPr>
            <p:ph type="body" sz="quarter" idx="1" hasCustomPrompt="1"/>
          </p:nvPr>
        </p:nvSpPr>
        <p:spPr>
          <a:xfrm>
            <a:off x="1201342" y="7210490"/>
            <a:ext cx="21971001" cy="1905001"/>
          </a:xfrm>
          <a:prstGeom prst="rect">
            <a:avLst/>
          </a:prstGeom>
        </p:spPr>
        <p:txBody>
          <a:bodyPr/>
          <a:lstStyle>
            <a:lvl1pPr marL="0" indent="0" defTabSz="825500">
              <a:lnSpc>
                <a:spcPct val="100000"/>
              </a:lnSpc>
              <a:spcBef>
                <a:spcPts val="0"/>
              </a:spcBef>
              <a:buSzTx/>
              <a:buNone/>
              <a:defRPr b="1" sz="5500">
                <a:solidFill>
                  <a:schemeClr val="accent1"/>
                </a:solidFill>
              </a:defRPr>
            </a:lvl1pPr>
            <a:lvl2pPr marL="0" indent="457200" defTabSz="825500">
              <a:lnSpc>
                <a:spcPct val="100000"/>
              </a:lnSpc>
              <a:spcBef>
                <a:spcPts val="0"/>
              </a:spcBef>
              <a:buSzTx/>
              <a:buNone/>
              <a:defRPr b="1" sz="5500">
                <a:solidFill>
                  <a:schemeClr val="accent1"/>
                </a:solidFill>
              </a:defRPr>
            </a:lvl2pPr>
            <a:lvl3pPr marL="0" indent="914400" defTabSz="825500">
              <a:lnSpc>
                <a:spcPct val="100000"/>
              </a:lnSpc>
              <a:spcBef>
                <a:spcPts val="0"/>
              </a:spcBef>
              <a:buSzTx/>
              <a:buNone/>
              <a:defRPr b="1" sz="5500">
                <a:solidFill>
                  <a:schemeClr val="accent1"/>
                </a:solidFill>
              </a:defRPr>
            </a:lvl3pPr>
            <a:lvl4pPr marL="0" indent="1371600" defTabSz="825500">
              <a:lnSpc>
                <a:spcPct val="100000"/>
              </a:lnSpc>
              <a:spcBef>
                <a:spcPts val="0"/>
              </a:spcBef>
              <a:buSzTx/>
              <a:buNone/>
              <a:defRPr b="1" sz="5500">
                <a:solidFill>
                  <a:schemeClr val="accent1"/>
                </a:solidFill>
              </a:defRPr>
            </a:lvl4pPr>
            <a:lvl5pPr marL="0" indent="1828800" defTabSz="825500">
              <a:lnSpc>
                <a:spcPct val="100000"/>
              </a:lnSpc>
              <a:spcBef>
                <a:spcPts val="0"/>
              </a:spcBef>
              <a:buSzTx/>
              <a:buNone/>
              <a:defRPr b="1" sz="5500">
                <a:solidFill>
                  <a:schemeClr val="accent1"/>
                </a:solidFill>
              </a:defRPr>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9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solidFill>
                  <a:schemeClr val="accent1">
                    <a:hueOff val="114395"/>
                    <a:lumOff val="-24975"/>
                  </a:schemeClr>
                </a:solidFill>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0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solidFill>
                  <a:schemeClr val="accent1">
                    <a:hueOff val="114395"/>
                    <a:lumOff val="-24975"/>
                  </a:schemeClr>
                </a:solidFill>
              </a:defRPr>
            </a:lvl1pPr>
            <a:lvl2pPr marL="0" indent="457200" algn="ctr">
              <a:lnSpc>
                <a:spcPct val="80000"/>
              </a:lnSpc>
              <a:spcBef>
                <a:spcPts val="0"/>
              </a:spcBef>
              <a:buSzTx/>
              <a:buNone/>
              <a:defRPr b="1" spc="-250" sz="25000">
                <a:solidFill>
                  <a:schemeClr val="accent1">
                    <a:hueOff val="114395"/>
                    <a:lumOff val="-24975"/>
                  </a:schemeClr>
                </a:solidFill>
              </a:defRPr>
            </a:lvl2pPr>
            <a:lvl3pPr marL="0" indent="914400" algn="ctr">
              <a:lnSpc>
                <a:spcPct val="80000"/>
              </a:lnSpc>
              <a:spcBef>
                <a:spcPts val="0"/>
              </a:spcBef>
              <a:buSzTx/>
              <a:buNone/>
              <a:defRPr b="1" spc="-250" sz="25000">
                <a:solidFill>
                  <a:schemeClr val="accent1">
                    <a:hueOff val="114395"/>
                    <a:lumOff val="-24975"/>
                  </a:schemeClr>
                </a:solidFill>
              </a:defRPr>
            </a:lvl3pPr>
            <a:lvl4pPr marL="0" indent="1371600" algn="ctr">
              <a:lnSpc>
                <a:spcPct val="80000"/>
              </a:lnSpc>
              <a:spcBef>
                <a:spcPts val="0"/>
              </a:spcBef>
              <a:buSzTx/>
              <a:buNone/>
              <a:defRPr b="1" spc="-250" sz="25000">
                <a:solidFill>
                  <a:schemeClr val="accent1">
                    <a:hueOff val="114395"/>
                    <a:lumOff val="-24975"/>
                  </a:schemeClr>
                </a:solidFill>
              </a:defRPr>
            </a:lvl4pPr>
            <a:lvl5pPr marL="0" indent="1828800" algn="ctr">
              <a:lnSpc>
                <a:spcPct val="80000"/>
              </a:lnSpc>
              <a:spcBef>
                <a:spcPts val="0"/>
              </a:spcBef>
              <a:buSzTx/>
              <a:buNone/>
              <a:defRPr b="1" spc="-250" sz="25000">
                <a:solidFill>
                  <a:schemeClr val="accent1">
                    <a:hueOff val="114395"/>
                    <a:lumOff val="-24975"/>
                  </a:schemeClr>
                </a:solidFill>
              </a:defRPr>
            </a:lvl5pPr>
          </a:lstStyle>
          <a:p>
            <a:pPr/>
            <a:r>
              <a:t>100%</a:t>
            </a:r>
          </a:p>
          <a:p>
            <a:pPr lvl="1"/>
            <a:r>
              <a:t/>
            </a:r>
          </a:p>
          <a:p>
            <a:pPr lvl="2"/>
            <a:r>
              <a:t/>
            </a:r>
          </a:p>
          <a:p>
            <a:pPr lvl="3"/>
            <a:r>
              <a:t/>
            </a:r>
          </a:p>
          <a:p>
            <a:pPr lvl="4"/>
            <a:r>
              <a:t/>
            </a:r>
          </a:p>
        </p:txBody>
      </p:sp>
      <p:sp>
        <p:nvSpPr>
          <p:cNvPr id="10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15" name="Attribution"/>
          <p:cNvSpPr txBox="1"/>
          <p:nvPr>
            <p:ph type="body" sz="quarter" idx="21" hasCustomPrompt="1"/>
          </p:nvPr>
        </p:nvSpPr>
        <p:spPr>
          <a:xfrm>
            <a:off x="2480825" y="10675453"/>
            <a:ext cx="201492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1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1pPr>
            <a:lvl2pPr marL="638923" indent="-127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2pPr>
            <a:lvl3pPr marL="638923" indent="4445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3pPr>
            <a:lvl4pPr marL="638923" indent="9017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4pPr>
            <a:lvl5pPr marL="638923" indent="1358900">
              <a:spcBef>
                <a:spcPts val="0"/>
              </a:spcBef>
              <a:buSzTx/>
              <a:buNone/>
              <a:defRPr spc="-170" sz="8500">
                <a:solidFill>
                  <a:schemeClr val="accent1">
                    <a:hueOff val="114395"/>
                    <a:lumOff val="-24975"/>
                  </a:schemeClr>
                </a:solidFill>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24" name="617931575_1991x1322.jpg"/>
          <p:cNvSpPr/>
          <p:nvPr>
            <p:ph type="pic" sz="quarter" idx="21"/>
          </p:nvPr>
        </p:nvSpPr>
        <p:spPr>
          <a:xfrm>
            <a:off x="15436504" y="1270000"/>
            <a:ext cx="8167167" cy="5422900"/>
          </a:xfrm>
          <a:prstGeom prst="rect">
            <a:avLst/>
          </a:prstGeom>
        </p:spPr>
        <p:txBody>
          <a:bodyPr lIns="91439" tIns="45719" rIns="91439" bIns="45719">
            <a:noAutofit/>
          </a:bodyPr>
          <a:lstStyle/>
          <a:p>
            <a:pPr/>
          </a:p>
        </p:txBody>
      </p:sp>
      <p:sp>
        <p:nvSpPr>
          <p:cNvPr id="125" name="740627569_2880x1920.jpg"/>
          <p:cNvSpPr/>
          <p:nvPr>
            <p:ph type="pic" sz="quarter" idx="22"/>
          </p:nvPr>
        </p:nvSpPr>
        <p:spPr>
          <a:xfrm>
            <a:off x="15461772" y="7085972"/>
            <a:ext cx="8148414" cy="5432276"/>
          </a:xfrm>
          <a:prstGeom prst="rect">
            <a:avLst/>
          </a:prstGeom>
        </p:spPr>
        <p:txBody>
          <a:bodyPr lIns="91439" tIns="45719" rIns="91439" bIns="45719">
            <a:noAutofit/>
          </a:bodyPr>
          <a:lstStyle/>
          <a:p>
            <a:pPr/>
          </a:p>
        </p:txBody>
      </p:sp>
      <p:sp>
        <p:nvSpPr>
          <p:cNvPr id="126" name="996267730_2880x1920.jpg"/>
          <p:cNvSpPr/>
          <p:nvPr>
            <p:ph type="pic" idx="23"/>
          </p:nvPr>
        </p:nvSpPr>
        <p:spPr>
          <a:xfrm>
            <a:off x="-124635" y="1270000"/>
            <a:ext cx="16859219" cy="11239479"/>
          </a:xfrm>
          <a:prstGeom prst="rect">
            <a:avLst/>
          </a:prstGeom>
        </p:spPr>
        <p:txBody>
          <a:bodyPr lIns="91439" tIns="45719" rIns="91439" bIns="45719">
            <a:noAutofit/>
          </a:bodyPr>
          <a:lstStyle/>
          <a:p>
            <a:pPr/>
          </a:p>
        </p:txBody>
      </p:sp>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34" name="996267730_2880x1920.jpg"/>
          <p:cNvSpPr/>
          <p:nvPr>
            <p:ph type="pic" idx="21"/>
          </p:nvPr>
        </p:nvSpPr>
        <p:spPr>
          <a:xfrm>
            <a:off x="0" y="-1270000"/>
            <a:ext cx="24384000" cy="16256000"/>
          </a:xfrm>
          <a:prstGeom prst="rect">
            <a:avLst/>
          </a:prstGeom>
        </p:spPr>
        <p:txBody>
          <a:bodyPr lIns="91439" tIns="45719" rIns="91439" bIns="45719">
            <a:noAutofit/>
          </a:bodyPr>
          <a:lstStyle/>
          <a:p>
            <a:pPr/>
          </a:p>
        </p:txBody>
      </p:sp>
      <p:sp>
        <p:nvSpPr>
          <p:cNvPr id="13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740627569_2880x1920.jpg"/>
          <p:cNvSpPr/>
          <p:nvPr>
            <p:ph type="pic" idx="21"/>
          </p:nvPr>
        </p:nvSpPr>
        <p:spPr>
          <a:xfrm>
            <a:off x="0" y="-1270000"/>
            <a:ext cx="24384000" cy="16256000"/>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solidFill>
                  <a:srgbClr val="FFFFFF"/>
                </a:solidFill>
              </a:defRPr>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solidFill>
                  <a:srgbClr val="FFFFFF"/>
                </a:solidFill>
              </a:defRPr>
            </a:lvl1pPr>
            <a:lvl2pPr marL="0" indent="457200" defTabSz="825500">
              <a:lnSpc>
                <a:spcPct val="100000"/>
              </a:lnSpc>
              <a:spcBef>
                <a:spcPts val="0"/>
              </a:spcBef>
              <a:buSzTx/>
              <a:buNone/>
              <a:defRPr b="1" sz="5500">
                <a:solidFill>
                  <a:srgbClr val="FFFFFF"/>
                </a:solidFill>
              </a:defRPr>
            </a:lvl2pPr>
            <a:lvl3pPr marL="0" indent="914400" defTabSz="825500">
              <a:lnSpc>
                <a:spcPct val="100000"/>
              </a:lnSpc>
              <a:spcBef>
                <a:spcPts val="0"/>
              </a:spcBef>
              <a:buSzTx/>
              <a:buNone/>
              <a:defRPr b="1" sz="5500">
                <a:solidFill>
                  <a:srgbClr val="FFFFFF"/>
                </a:solidFill>
              </a:defRPr>
            </a:lvl3pPr>
            <a:lvl4pPr marL="0" indent="1371600" defTabSz="825500">
              <a:lnSpc>
                <a:spcPct val="100000"/>
              </a:lnSpc>
              <a:spcBef>
                <a:spcPts val="0"/>
              </a:spcBef>
              <a:buSzTx/>
              <a:buNone/>
              <a:defRPr b="1" sz="5500">
                <a:solidFill>
                  <a:srgbClr val="FFFFFF"/>
                </a:solidFill>
              </a:defRPr>
            </a:lvl4pPr>
            <a:lvl5pPr marL="0" indent="1828800" defTabSz="825500">
              <a:lnSpc>
                <a:spcPct val="100000"/>
              </a:lnSpc>
              <a:spcBef>
                <a:spcPts val="0"/>
              </a:spcBef>
              <a:buSzTx/>
              <a:buNone/>
              <a:defRPr b="1" sz="5500">
                <a:solidFill>
                  <a:srgbClr val="FFFFFF"/>
                </a:solidFill>
              </a:defRPr>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136959463_1989x1321.jpg"/>
          <p:cNvSpPr/>
          <p:nvPr>
            <p:ph type="pic" idx="21"/>
          </p:nvPr>
        </p:nvSpPr>
        <p:spPr>
          <a:xfrm>
            <a:off x="9226574" y="1270000"/>
            <a:ext cx="16840152" cy="11184435"/>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245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247900"/>
            <a:ext cx="9779000" cy="934779"/>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617931575_1991x1322.jpg"/>
          <p:cNvSpPr/>
          <p:nvPr>
            <p:ph type="pic" idx="22"/>
          </p:nvPr>
        </p:nvSpPr>
        <p:spPr>
          <a:xfrm>
            <a:off x="8432800" y="1263848"/>
            <a:ext cx="16850011" cy="11188205"/>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952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bg>
      <p:bgPr>
        <a:solidFill>
          <a:srgbClr val="003462"/>
        </a:solidFill>
      </p:bgPr>
    </p:bg>
    <p:spTree>
      <p:nvGrpSpPr>
        <p:cNvPr id="1" name=""/>
        <p:cNvGrpSpPr/>
        <p:nvPr/>
      </p:nvGrpSpPr>
      <p:grpSpPr>
        <a:xfrm>
          <a:off x="0" y="0"/>
          <a:ext cx="0" cy="0"/>
          <a:chOff x="0" y="0"/>
          <a:chExt cx="0" cy="0"/>
        </a:xfrm>
      </p:grpSpPr>
      <p:sp>
        <p:nvSpPr>
          <p:cNvPr id="71" name="Section Title"/>
          <p:cNvSpPr txBox="1"/>
          <p:nvPr>
            <p:ph type="title" hasCustomPrompt="1"/>
          </p:nvPr>
        </p:nvSpPr>
        <p:spPr>
          <a:xfrm>
            <a:off x="1206496" y="4533900"/>
            <a:ext cx="21971004" cy="4648200"/>
          </a:xfrm>
          <a:prstGeom prst="rect">
            <a:avLst/>
          </a:prstGeom>
        </p:spPr>
        <p:txBody>
          <a:bodyPr anchor="ctr"/>
          <a:lstStyle>
            <a:lvl1pPr>
              <a:defRPr b="0" spc="-232" sz="11600">
                <a:solidFill>
                  <a:srgbClr val="FFFFFF"/>
                </a:solidFill>
                <a:latin typeface="Helvetica Neue Medium"/>
                <a:ea typeface="Helvetica Neue Medium"/>
                <a:cs typeface="Helvetica Neue Medium"/>
                <a:sym typeface="Helvetica Neue Medium"/>
              </a:defRPr>
            </a:lvl1pPr>
          </a:lstStyle>
          <a:p>
            <a:pPr/>
            <a:r>
              <a:t>Section Title</a:t>
            </a:r>
          </a:p>
        </p:txBody>
      </p:sp>
      <p:sp>
        <p:nvSpPr>
          <p:cNvPr id="72" name="Slide Number"/>
          <p:cNvSpPr txBox="1"/>
          <p:nvPr>
            <p:ph type="sldNum" sz="quarter" idx="2"/>
          </p:nvPr>
        </p:nvSpPr>
        <p:spPr>
          <a:xfrm>
            <a:off x="12001499" y="13085233"/>
            <a:ext cx="368505" cy="374600"/>
          </a:xfrm>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79" name="Slide Title"/>
          <p:cNvSpPr txBox="1"/>
          <p:nvPr>
            <p:ph type="title" hasCustomPrompt="1"/>
          </p:nvPr>
        </p:nvSpPr>
        <p:spPr>
          <a:xfrm>
            <a:off x="1206500" y="952500"/>
            <a:ext cx="21971000" cy="1434949"/>
          </a:xfrm>
          <a:prstGeom prst="rect">
            <a:avLst/>
          </a:prstGeom>
        </p:spPr>
        <p:txBody>
          <a:bodyPr/>
          <a:lstStyle/>
          <a:p>
            <a:pPr/>
            <a:r>
              <a:t>Slide Title</a:t>
            </a:r>
          </a:p>
        </p:txBody>
      </p:sp>
      <p:sp>
        <p:nvSpPr>
          <p:cNvPr id="80" name="Slide Subtitle"/>
          <p:cNvSpPr txBox="1"/>
          <p:nvPr>
            <p:ph type="body" sz="quarter" idx="21" hasCustomPrompt="1"/>
          </p:nvPr>
        </p:nvSpPr>
        <p:spPr>
          <a:xfrm>
            <a:off x="1206500" y="2247900"/>
            <a:ext cx="21971000" cy="934779"/>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88" name="Agenda Title"/>
          <p:cNvSpPr txBox="1"/>
          <p:nvPr>
            <p:ph type="title" hasCustomPrompt="1"/>
          </p:nvPr>
        </p:nvSpPr>
        <p:spPr>
          <a:xfrm>
            <a:off x="1206500" y="952500"/>
            <a:ext cx="21971000" cy="1435100"/>
          </a:xfrm>
          <a:prstGeom prst="rect">
            <a:avLst/>
          </a:prstGeom>
        </p:spPr>
        <p:txBody>
          <a:bodyPr/>
          <a:lstStyle/>
          <a:p>
            <a:pPr/>
            <a:r>
              <a:t>Agenda Title</a:t>
            </a:r>
          </a:p>
        </p:txBody>
      </p:sp>
      <p:sp>
        <p:nvSpPr>
          <p:cNvPr id="89" name="Agenda Subtitle"/>
          <p:cNvSpPr txBox="1"/>
          <p:nvPr>
            <p:ph type="body" sz="quarter" idx="21" hasCustomPrompt="1"/>
          </p:nvPr>
        </p:nvSpPr>
        <p:spPr>
          <a:xfrm>
            <a:off x="1206500" y="2247900"/>
            <a:ext cx="21971000" cy="934779"/>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9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9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952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chemeClr val="accent1">
              <a:hueOff val="114395"/>
              <a:lumOff val="-24975"/>
            </a:schemeClr>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8" Type="http://schemas.openxmlformats.org/officeDocument/2006/relationships/image" Target="../media/image13.jpeg"/><Relationship Id="rId9" Type="http://schemas.openxmlformats.org/officeDocument/2006/relationships/image" Target="../media/image14.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eg"/></Relationships>

</file>

<file path=ppt/slides/_rels/slide5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eg"/></Relationships>

</file>

<file path=ppt/slides/_rels/slide5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52.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7" Type="http://schemas.openxmlformats.org/officeDocument/2006/relationships/image" Target="../media/image13.jpeg"/><Relationship Id="rId8" Type="http://schemas.openxmlformats.org/officeDocument/2006/relationships/image" Target="../media/image14.jpeg"/><Relationship Id="rId9" Type="http://schemas.openxmlformats.org/officeDocument/2006/relationships/image" Target="../media/image16.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BD00"/>
        </a:solidFill>
      </p:bgPr>
    </p:bg>
    <p:spTree>
      <p:nvGrpSpPr>
        <p:cNvPr id="1" name=""/>
        <p:cNvGrpSpPr/>
        <p:nvPr/>
      </p:nvGrpSpPr>
      <p:grpSpPr>
        <a:xfrm>
          <a:off x="0" y="0"/>
          <a:ext cx="0" cy="0"/>
          <a:chOff x="0" y="0"/>
          <a:chExt cx="0" cy="0"/>
        </a:xfrm>
      </p:grpSpPr>
      <p:sp>
        <p:nvSpPr>
          <p:cNvPr id="151" name="The Shutdown Game"/>
          <p:cNvSpPr txBox="1"/>
          <p:nvPr>
            <p:ph type="ctrTitle"/>
          </p:nvPr>
        </p:nvSpPr>
        <p:spPr>
          <a:xfrm>
            <a:off x="1206496" y="1498538"/>
            <a:ext cx="21971004" cy="3003630"/>
          </a:xfrm>
          <a:prstGeom prst="rect">
            <a:avLst/>
          </a:prstGeom>
        </p:spPr>
        <p:txBody>
          <a:bodyPr/>
          <a:lstStyle>
            <a:lvl1pPr algn="ctr">
              <a:defRPr b="0" cap="all" spc="-306" sz="15300">
                <a:solidFill>
                  <a:srgbClr val="000000"/>
                </a:solidFill>
                <a:latin typeface="Avenir Heavy"/>
                <a:ea typeface="Avenir Heavy"/>
                <a:cs typeface="Avenir Heavy"/>
                <a:sym typeface="Avenir Heavy"/>
              </a:defRPr>
            </a:lvl1pPr>
          </a:lstStyle>
          <a:p>
            <a:pPr/>
            <a:r>
              <a:t>The Shutdown Game</a:t>
            </a:r>
          </a:p>
        </p:txBody>
      </p:sp>
      <p:pic>
        <p:nvPicPr>
          <p:cNvPr id="152" name="shuttheinternetdown.png" descr="shuttheinternetdown.png"/>
          <p:cNvPicPr>
            <a:picLocks noChangeAspect="1"/>
          </p:cNvPicPr>
          <p:nvPr/>
        </p:nvPicPr>
        <p:blipFill>
          <a:blip r:embed="rId2">
            <a:extLst/>
          </a:blip>
          <a:stretch>
            <a:fillRect/>
          </a:stretch>
        </p:blipFill>
        <p:spPr>
          <a:xfrm>
            <a:off x="8174989" y="5576368"/>
            <a:ext cx="8110222" cy="8110223"/>
          </a:xfrm>
          <a:prstGeom prst="rect">
            <a:avLst/>
          </a:prstGeom>
          <a:ln w="12700">
            <a:miter lim="400000"/>
          </a:ln>
        </p:spPr>
      </p:pic>
      <p:sp>
        <p:nvSpPr>
          <p:cNvPr id="153" name="^"/>
          <p:cNvSpPr txBox="1"/>
          <p:nvPr/>
        </p:nvSpPr>
        <p:spPr>
          <a:xfrm>
            <a:off x="4966447" y="3347315"/>
            <a:ext cx="568227" cy="195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2000">
                <a:solidFill>
                  <a:srgbClr val="B72214"/>
                </a:solidFill>
                <a:latin typeface="Jolly Lodger"/>
                <a:ea typeface="Jolly Lodger"/>
                <a:cs typeface="Jolly Lodger"/>
                <a:sym typeface="Jolly Lodger"/>
              </a:defRPr>
            </a:lvl1pPr>
          </a:lstStyle>
          <a:p>
            <a:pPr/>
            <a:r>
              <a:t>^</a:t>
            </a:r>
          </a:p>
        </p:txBody>
      </p:sp>
      <p:sp>
        <p:nvSpPr>
          <p:cNvPr id="154" name="internet"/>
          <p:cNvSpPr txBox="1"/>
          <p:nvPr/>
        </p:nvSpPr>
        <p:spPr>
          <a:xfrm rot="21300000">
            <a:off x="3704241" y="798820"/>
            <a:ext cx="3636862" cy="1511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pc="-359" sz="9000">
                <a:solidFill>
                  <a:srgbClr val="B72214"/>
                </a:solidFill>
                <a:latin typeface="Averia Sans Libre Light"/>
                <a:ea typeface="Averia Sans Libre Light"/>
                <a:cs typeface="Averia Sans Libre Light"/>
                <a:sym typeface="Averia Sans Libre Light"/>
              </a:defRPr>
            </a:lvl1pPr>
          </a:lstStyle>
          <a:p>
            <a:pPr/>
            <a:r>
              <a:t>internet</a:t>
            </a:r>
          </a:p>
        </p:txBody>
      </p:sp>
      <p:sp>
        <p:nvSpPr>
          <p:cNvPr id="155" name="shutdowngame.apc.org"/>
          <p:cNvSpPr txBox="1"/>
          <p:nvPr/>
        </p:nvSpPr>
        <p:spPr>
          <a:xfrm>
            <a:off x="15799339" y="3865094"/>
            <a:ext cx="7368224"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6837"/>
        </a:solidFill>
      </p:bgPr>
    </p:bg>
    <p:spTree>
      <p:nvGrpSpPr>
        <p:cNvPr id="1" name=""/>
        <p:cNvGrpSpPr/>
        <p:nvPr/>
      </p:nvGrpSpPr>
      <p:grpSpPr>
        <a:xfrm>
          <a:off x="0" y="0"/>
          <a:ext cx="0" cy="0"/>
          <a:chOff x="0" y="0"/>
          <a:chExt cx="0" cy="0"/>
        </a:xfrm>
      </p:grpSpPr>
      <p:sp>
        <p:nvSpPr>
          <p:cNvPr id="203" name="Ready to Play?"/>
          <p:cNvSpPr txBox="1"/>
          <p:nvPr>
            <p:ph type="title"/>
          </p:nvPr>
        </p:nvSpPr>
        <p:spPr>
          <a:xfrm>
            <a:off x="1206500" y="952500"/>
            <a:ext cx="21971000" cy="1857675"/>
          </a:xfrm>
          <a:prstGeom prst="rect">
            <a:avLst/>
          </a:prstGeom>
        </p:spPr>
        <p:txBody>
          <a:bodyPr/>
          <a:lstStyle>
            <a:lvl1pPr defTabSz="1365469">
              <a:defRPr b="0" cap="all" spc="-201" sz="10080">
                <a:solidFill>
                  <a:srgbClr val="FFFFFF"/>
                </a:solidFill>
                <a:latin typeface="Avenir Heavy"/>
                <a:ea typeface="Avenir Heavy"/>
                <a:cs typeface="Avenir Heavy"/>
                <a:sym typeface="Avenir Heavy"/>
              </a:defRPr>
            </a:lvl1pPr>
          </a:lstStyle>
          <a:p>
            <a:pPr/>
            <a:r>
              <a:t>Ready to Play?</a:t>
            </a:r>
          </a:p>
        </p:txBody>
      </p:sp>
      <p:sp>
        <p:nvSpPr>
          <p:cNvPr id="204" name="You will be divided into two competing teams that will work in two breakout rooms…"/>
          <p:cNvSpPr txBox="1"/>
          <p:nvPr>
            <p:ph type="body" idx="1"/>
          </p:nvPr>
        </p:nvSpPr>
        <p:spPr>
          <a:xfrm>
            <a:off x="1206500" y="3349388"/>
            <a:ext cx="21971000" cy="7462024"/>
          </a:xfrm>
          <a:prstGeom prst="rect">
            <a:avLst/>
          </a:prstGeom>
        </p:spPr>
        <p:txBody>
          <a:bodyPr/>
          <a:lstStyle/>
          <a:p>
            <a:pPr marL="493776" indent="-493776" defTabSz="1975054">
              <a:spcBef>
                <a:spcPts val="3600"/>
              </a:spcBef>
              <a:defRPr sz="4455">
                <a:solidFill>
                  <a:srgbClr val="FFFFFF"/>
                </a:solidFill>
                <a:latin typeface="Avenir Book"/>
                <a:ea typeface="Avenir Book"/>
                <a:cs typeface="Avenir Book"/>
                <a:sym typeface="Avenir Book"/>
              </a:defRPr>
            </a:pPr>
            <a:r>
              <a:t>You will be divided into two competing teams that will work in two breakout rooms</a:t>
            </a:r>
          </a:p>
          <a:p>
            <a:pPr marL="493776" indent="-493776" defTabSz="1975054">
              <a:spcBef>
                <a:spcPts val="3600"/>
              </a:spcBef>
              <a:defRPr sz="4455">
                <a:solidFill>
                  <a:srgbClr val="FFFFFF"/>
                </a:solidFill>
                <a:latin typeface="Avenir Book"/>
                <a:ea typeface="Avenir Book"/>
                <a:cs typeface="Avenir Book"/>
                <a:sym typeface="Avenir Book"/>
              </a:defRPr>
            </a:pPr>
            <a:r>
              <a:t>We will present a real world shutdown scenario happening on the map</a:t>
            </a:r>
          </a:p>
          <a:p>
            <a:pPr marL="493776" indent="-493776" defTabSz="1975054">
              <a:spcBef>
                <a:spcPts val="3600"/>
              </a:spcBef>
              <a:defRPr sz="4455">
                <a:solidFill>
                  <a:srgbClr val="FFFFFF"/>
                </a:solidFill>
                <a:latin typeface="Avenir Book"/>
                <a:ea typeface="Avenir Book"/>
                <a:cs typeface="Avenir Book"/>
                <a:sym typeface="Avenir Book"/>
              </a:defRPr>
            </a:pPr>
            <a:r>
              <a:t>You will be given a set of cards to play to circumvent the blockage.</a:t>
            </a:r>
          </a:p>
          <a:p>
            <a:pPr marL="493776" indent="-493776" defTabSz="1975054">
              <a:spcBef>
                <a:spcPts val="3600"/>
              </a:spcBef>
              <a:defRPr sz="4455">
                <a:solidFill>
                  <a:srgbClr val="FFFFFF"/>
                </a:solidFill>
                <a:latin typeface="Avenir Book"/>
                <a:ea typeface="Avenir Book"/>
                <a:cs typeface="Avenir Book"/>
                <a:sym typeface="Avenir Book"/>
              </a:defRPr>
            </a:pPr>
            <a:r>
              <a:t>Each team will go to their breakout room to discuss the best solution and select one card</a:t>
            </a:r>
          </a:p>
          <a:p>
            <a:pPr marL="493776" indent="-493776" defTabSz="1975054">
              <a:spcBef>
                <a:spcPts val="3600"/>
              </a:spcBef>
              <a:defRPr sz="4455">
                <a:solidFill>
                  <a:srgbClr val="FFFFFF"/>
                </a:solidFill>
                <a:latin typeface="Avenir Book"/>
                <a:ea typeface="Avenir Book"/>
                <a:cs typeface="Avenir Book"/>
                <a:sym typeface="Avenir Book"/>
              </a:defRPr>
            </a:pPr>
            <a:r>
              <a:t>After 10 minutes we will come back to the main room to discuss the solutions</a:t>
            </a:r>
          </a:p>
          <a:p>
            <a:pPr marL="493776" indent="-493776" defTabSz="1975054">
              <a:spcBef>
                <a:spcPts val="3600"/>
              </a:spcBef>
              <a:defRPr sz="4455">
                <a:solidFill>
                  <a:srgbClr val="FFFFFF"/>
                </a:solidFill>
                <a:latin typeface="Avenir Book"/>
                <a:ea typeface="Avenir Book"/>
                <a:cs typeface="Avenir Book"/>
                <a:sym typeface="Avenir Book"/>
              </a:defRPr>
            </a:pPr>
            <a:r>
              <a:t>Each team must share the selected card privately with the facilitator</a:t>
            </a:r>
          </a:p>
        </p:txBody>
      </p:sp>
      <p:sp>
        <p:nvSpPr>
          <p:cNvPr id="205" name="A card played correctly is +1 point.…"/>
          <p:cNvSpPr txBox="1"/>
          <p:nvPr/>
        </p:nvSpPr>
        <p:spPr>
          <a:xfrm>
            <a:off x="15551508" y="11350625"/>
            <a:ext cx="11802994" cy="168275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a:lnSpc>
                <a:spcPct val="90000"/>
              </a:lnSpc>
              <a:spcBef>
                <a:spcPts val="2000"/>
              </a:spcBef>
              <a:defRPr sz="4000">
                <a:solidFill>
                  <a:srgbClr val="FFFFFF"/>
                </a:solidFill>
                <a:latin typeface="Avenir Book"/>
                <a:ea typeface="Avenir Book"/>
                <a:cs typeface="Avenir Book"/>
                <a:sym typeface="Avenir Book"/>
              </a:defRPr>
            </a:pPr>
            <a:r>
              <a:t>A card played correctly is +1 point.</a:t>
            </a:r>
          </a:p>
          <a:p>
            <a:pPr algn="l">
              <a:lnSpc>
                <a:spcPct val="90000"/>
              </a:lnSpc>
              <a:spcBef>
                <a:spcPts val="2000"/>
              </a:spcBef>
              <a:defRPr sz="4000">
                <a:solidFill>
                  <a:srgbClr val="FFFFFF"/>
                </a:solidFill>
                <a:latin typeface="Avenir Book"/>
                <a:ea typeface="Avenir Book"/>
                <a:cs typeface="Avenir Book"/>
                <a:sym typeface="Avenir Book"/>
              </a:defRPr>
            </a:pPr>
            <a:r>
              <a:t>....but incorrectly it is -1 points!</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07"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208"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 incorrectly is -1 point.</a:t>
            </a:r>
          </a:p>
        </p:txBody>
      </p:sp>
      <p:pic>
        <p:nvPicPr>
          <p:cNvPr id="209"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210" name="dns@2x.jpg" descr="dns@2x.jpg"/>
          <p:cNvPicPr>
            <a:picLocks noChangeAspect="1"/>
          </p:cNvPicPr>
          <p:nvPr/>
        </p:nvPicPr>
        <p:blipFill>
          <a:blip r:embed="rId3">
            <a:extLst/>
          </a:blip>
          <a:stretch>
            <a:fillRect/>
          </a:stretch>
        </p:blipFill>
        <p:spPr>
          <a:xfrm>
            <a:off x="5644067" y="7739382"/>
            <a:ext cx="3131705" cy="4445001"/>
          </a:xfrm>
          <a:prstGeom prst="rect">
            <a:avLst/>
          </a:prstGeom>
          <a:ln w="12700">
            <a:miter lim="400000"/>
          </a:ln>
        </p:spPr>
      </p:pic>
      <p:pic>
        <p:nvPicPr>
          <p:cNvPr id="211" name="foreign sim@2x.jpg" descr="foreign sim@2x.jpg"/>
          <p:cNvPicPr>
            <a:picLocks noChangeAspect="1"/>
          </p:cNvPicPr>
          <p:nvPr/>
        </p:nvPicPr>
        <p:blipFill>
          <a:blip r:embed="rId4">
            <a:extLst/>
          </a:blip>
          <a:stretch>
            <a:fillRect/>
          </a:stretch>
        </p:blipFill>
        <p:spPr>
          <a:xfrm>
            <a:off x="8965455" y="7739382"/>
            <a:ext cx="3131705" cy="4445001"/>
          </a:xfrm>
          <a:prstGeom prst="rect">
            <a:avLst/>
          </a:prstGeom>
          <a:ln w="12700">
            <a:miter lim="400000"/>
          </a:ln>
        </p:spPr>
      </p:pic>
      <p:pic>
        <p:nvPicPr>
          <p:cNvPr id="212" name="public wifi@2x.jpg" descr="public wifi@2x.jpg"/>
          <p:cNvPicPr>
            <a:picLocks noChangeAspect="1"/>
          </p:cNvPicPr>
          <p:nvPr/>
        </p:nvPicPr>
        <p:blipFill>
          <a:blip r:embed="rId5">
            <a:extLst/>
          </a:blip>
          <a:stretch>
            <a:fillRect/>
          </a:stretch>
        </p:blipFill>
        <p:spPr>
          <a:xfrm>
            <a:off x="12286841" y="3076093"/>
            <a:ext cx="3131706" cy="4445001"/>
          </a:xfrm>
          <a:prstGeom prst="rect">
            <a:avLst/>
          </a:prstGeom>
          <a:ln w="12700">
            <a:miter lim="400000"/>
          </a:ln>
        </p:spPr>
      </p:pic>
      <p:pic>
        <p:nvPicPr>
          <p:cNvPr id="213" name="sat@2x.jpg" descr="sat@2x.jpg"/>
          <p:cNvPicPr>
            <a:picLocks noChangeAspect="1"/>
          </p:cNvPicPr>
          <p:nvPr/>
        </p:nvPicPr>
        <p:blipFill>
          <a:blip r:embed="rId6">
            <a:extLst/>
          </a:blip>
          <a:stretch>
            <a:fillRect/>
          </a:stretch>
        </p:blipFill>
        <p:spPr>
          <a:xfrm>
            <a:off x="12286841" y="7739382"/>
            <a:ext cx="3131706" cy="4445001"/>
          </a:xfrm>
          <a:prstGeom prst="rect">
            <a:avLst/>
          </a:prstGeom>
          <a:ln w="12700">
            <a:miter lim="400000"/>
          </a:ln>
        </p:spPr>
      </p:pic>
      <p:pic>
        <p:nvPicPr>
          <p:cNvPr id="214" name="tor@2x.jpg" descr="tor@2x.jpg"/>
          <p:cNvPicPr>
            <a:picLocks noChangeAspect="1"/>
          </p:cNvPicPr>
          <p:nvPr/>
        </p:nvPicPr>
        <p:blipFill>
          <a:blip r:embed="rId7">
            <a:extLst/>
          </a:blip>
          <a:stretch>
            <a:fillRect/>
          </a:stretch>
        </p:blipFill>
        <p:spPr>
          <a:xfrm>
            <a:off x="15608228" y="3076093"/>
            <a:ext cx="3131706" cy="4445001"/>
          </a:xfrm>
          <a:prstGeom prst="rect">
            <a:avLst/>
          </a:prstGeom>
          <a:ln w="12700">
            <a:miter lim="400000"/>
          </a:ln>
        </p:spPr>
      </p:pic>
      <p:pic>
        <p:nvPicPr>
          <p:cNvPr id="215" name="VPN@2x.jpg" descr="VPN@2x.jpg"/>
          <p:cNvPicPr>
            <a:picLocks noChangeAspect="1"/>
          </p:cNvPicPr>
          <p:nvPr/>
        </p:nvPicPr>
        <p:blipFill>
          <a:blip r:embed="rId8">
            <a:extLst/>
          </a:blip>
          <a:stretch>
            <a:fillRect/>
          </a:stretch>
        </p:blipFill>
        <p:spPr>
          <a:xfrm>
            <a:off x="8965454" y="3076093"/>
            <a:ext cx="3131705" cy="4445001"/>
          </a:xfrm>
          <a:prstGeom prst="rect">
            <a:avLst/>
          </a:prstGeom>
          <a:ln w="12700">
            <a:miter lim="400000"/>
          </a:ln>
        </p:spPr>
      </p:pic>
      <p:pic>
        <p:nvPicPr>
          <p:cNvPr id="216" name="wildcard@2x.jpg" descr="wildcard@2x.jpg"/>
          <p:cNvPicPr>
            <a:picLocks noChangeAspect="1"/>
          </p:cNvPicPr>
          <p:nvPr/>
        </p:nvPicPr>
        <p:blipFill>
          <a:blip r:embed="rId9">
            <a:extLst/>
          </a:blip>
          <a:stretch>
            <a:fillRect/>
          </a:stretch>
        </p:blipFill>
        <p:spPr>
          <a:xfrm>
            <a:off x="18929616" y="3074630"/>
            <a:ext cx="3131706" cy="4445001"/>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BD00"/>
        </a:solidFill>
      </p:bgPr>
    </p:bg>
    <p:spTree>
      <p:nvGrpSpPr>
        <p:cNvPr id="1" name=""/>
        <p:cNvGrpSpPr/>
        <p:nvPr/>
      </p:nvGrpSpPr>
      <p:grpSpPr>
        <a:xfrm>
          <a:off x="0" y="0"/>
          <a:ext cx="0" cy="0"/>
          <a:chOff x="0" y="0"/>
          <a:chExt cx="0" cy="0"/>
        </a:xfrm>
      </p:grpSpPr>
      <p:sp>
        <p:nvSpPr>
          <p:cNvPr id="218" name="Scoreboard"/>
          <p:cNvSpPr txBox="1"/>
          <p:nvPr>
            <p:ph type="title"/>
          </p:nvPr>
        </p:nvSpPr>
        <p:spPr>
          <a:xfrm>
            <a:off x="1206500" y="437674"/>
            <a:ext cx="21971000" cy="1857675"/>
          </a:xfrm>
          <a:prstGeom prst="rect">
            <a:avLst/>
          </a:prstGeom>
        </p:spPr>
        <p:txBody>
          <a:bodyPr/>
          <a:lstStyle>
            <a:lvl1pPr algn="ctr" defTabSz="1365469">
              <a:defRPr b="0" cap="all" spc="-201" sz="10080">
                <a:solidFill>
                  <a:srgbClr val="000000"/>
                </a:solidFill>
                <a:latin typeface="Avenir Heavy"/>
                <a:ea typeface="Avenir Heavy"/>
                <a:cs typeface="Avenir Heavy"/>
                <a:sym typeface="Avenir Heavy"/>
              </a:defRPr>
            </a:lvl1pPr>
          </a:lstStyle>
          <a:p>
            <a:pPr/>
            <a:r>
              <a:t>Scoreboard</a:t>
            </a:r>
          </a:p>
        </p:txBody>
      </p:sp>
      <p:graphicFrame>
        <p:nvGraphicFramePr>
          <p:cNvPr id="219" name="Table"/>
          <p:cNvGraphicFramePr/>
          <p:nvPr/>
        </p:nvGraphicFramePr>
        <p:xfrm>
          <a:off x="1591482" y="2705035"/>
          <a:ext cx="21213736" cy="9434812"/>
        </p:xfrm>
        <a:graphic xmlns:a="http://schemas.openxmlformats.org/drawingml/2006/main">
          <a:graphicData uri="http://schemas.openxmlformats.org/drawingml/2006/table">
            <a:tbl>
              <a:tblPr firstCol="0" firstRow="1" lastCol="0" lastRow="0" bandCol="0" bandRow="0" rtl="0">
                <a:tableStyleId>{4C3C2611-4C71-4FC5-86AE-919BDF0F9419}</a:tableStyleId>
              </a:tblPr>
              <a:tblGrid>
                <a:gridCol w="3325318"/>
                <a:gridCol w="5958572"/>
                <a:gridCol w="5958572"/>
                <a:gridCol w="5958572"/>
              </a:tblGrid>
              <a:tr h="785175">
                <a:tc>
                  <a:txBody>
                    <a:bodyPr/>
                    <a:lstStyle/>
                    <a:p>
                      <a:pPr defTabSz="914400">
                        <a:tabLst>
                          <a:tab pos="1663700" algn="l"/>
                        </a:tabLst>
                        <a:defRPr sz="3200"/>
                      </a:pPr>
                    </a:p>
                  </a:txBody>
                  <a:tcPr marL="50800" marR="50800" marT="50800" marB="50800" anchor="ctr" anchorCtr="0" horzOverflow="overflow">
                    <a:lnL w="0">
                      <a:miter lim="400000"/>
                    </a:lnL>
                    <a:lnR w="50800">
                      <a:solidFill>
                        <a:srgbClr val="000000"/>
                      </a:solidFill>
                      <a:miter lim="400000"/>
                    </a:lnR>
                    <a:lnT w="0">
                      <a:miter lim="400000"/>
                    </a:lnT>
                    <a:lnB w="88900">
                      <a:solidFill>
                        <a:srgbClr val="000000"/>
                      </a:solidFill>
                      <a:miter lim="400000"/>
                    </a:lnB>
                  </a:tcPr>
                </a:tc>
                <a:tc>
                  <a:txBody>
                    <a:bodyPr/>
                    <a:lstStyle/>
                    <a:p>
                      <a:pPr defTabSz="914400">
                        <a:tabLst>
                          <a:tab pos="1663700" algn="l"/>
                        </a:tabLst>
                        <a:defRPr b="0"/>
                      </a:pPr>
                      <a:r>
                        <a:rPr b="1" sz="3200"/>
                        <a:t>Team A</a:t>
                      </a:r>
                    </a:p>
                  </a:txBody>
                  <a:tcPr marL="50800" marR="50800" marT="50800" marB="50800" anchor="ctr" anchorCtr="0" horzOverflow="overflow">
                    <a:lnL w="50800">
                      <a:solidFill>
                        <a:srgbClr val="000000"/>
                      </a:solidFill>
                      <a:miter lim="400000"/>
                    </a:lnL>
                    <a:lnR w="50800">
                      <a:solidFill>
                        <a:srgbClr val="000000"/>
                      </a:solidFill>
                      <a:miter lim="400000"/>
                    </a:lnR>
                    <a:lnT w="0">
                      <a:miter lim="400000"/>
                    </a:lnT>
                    <a:lnB w="88900">
                      <a:solidFill>
                        <a:srgbClr val="000000"/>
                      </a:solidFill>
                      <a:miter lim="400000"/>
                    </a:lnB>
                  </a:tcPr>
                </a:tc>
                <a:tc>
                  <a:txBody>
                    <a:bodyPr/>
                    <a:lstStyle/>
                    <a:p>
                      <a:pPr defTabSz="914400">
                        <a:tabLst>
                          <a:tab pos="1663700" algn="l"/>
                        </a:tabLst>
                        <a:defRPr b="0"/>
                      </a:pPr>
                      <a:r>
                        <a:rPr b="1" sz="3200"/>
                        <a:t>Team B</a:t>
                      </a:r>
                    </a:p>
                  </a:txBody>
                  <a:tcPr marL="50800" marR="50800" marT="50800" marB="50800" anchor="ctr" anchorCtr="0" horzOverflow="overflow">
                    <a:lnL w="50800">
                      <a:solidFill>
                        <a:srgbClr val="000000"/>
                      </a:solidFill>
                      <a:miter lim="400000"/>
                    </a:lnL>
                    <a:lnR w="50800">
                      <a:solidFill>
                        <a:srgbClr val="000000"/>
                      </a:solidFill>
                      <a:miter lim="400000"/>
                    </a:lnR>
                    <a:lnT w="0">
                      <a:miter lim="400000"/>
                    </a:lnT>
                    <a:lnB w="88900">
                      <a:solidFill>
                        <a:srgbClr val="000000"/>
                      </a:solidFill>
                      <a:miter lim="400000"/>
                    </a:lnB>
                  </a:tcPr>
                </a:tc>
                <a:tc>
                  <a:txBody>
                    <a:bodyPr/>
                    <a:lstStyle/>
                    <a:p>
                      <a:pPr defTabSz="914400">
                        <a:tabLst>
                          <a:tab pos="1663700" algn="l"/>
                        </a:tabLst>
                        <a:defRPr b="0"/>
                      </a:pPr>
                      <a:r>
                        <a:rPr b="1" sz="3200"/>
                        <a:t>Team C</a:t>
                      </a:r>
                    </a:p>
                  </a:txBody>
                  <a:tcPr marL="50800" marR="50800" marT="50800" marB="50800" anchor="ctr" anchorCtr="0" horzOverflow="overflow">
                    <a:lnL w="50800">
                      <a:solidFill>
                        <a:srgbClr val="000000"/>
                      </a:solidFill>
                      <a:miter lim="400000"/>
                    </a:lnL>
                    <a:lnR w="0">
                      <a:miter lim="400000"/>
                    </a:lnR>
                    <a:lnT w="0">
                      <a:miter lim="400000"/>
                    </a:lnT>
                    <a:lnB w="88900">
                      <a:solidFill>
                        <a:srgbClr val="000000"/>
                      </a:solidFill>
                      <a:miter lim="400000"/>
                    </a:lnB>
                  </a:tcPr>
                </a:tc>
              </a:tr>
              <a:tr h="785175">
                <a:tc>
                  <a:txBody>
                    <a:bodyPr/>
                    <a:lstStyle/>
                    <a:p>
                      <a:pPr defTabSz="457200"/>
                      <a:r>
                        <a:rPr sz="3200"/>
                        <a:t>Scenario 1</a:t>
                      </a:r>
                    </a:p>
                  </a:txBody>
                  <a:tcPr marL="0" marR="0" marT="25400" marB="25400" anchor="b" anchorCtr="0" horzOverflow="overflow">
                    <a:lnL w="0">
                      <a:miter lim="400000"/>
                    </a:lnL>
                    <a:lnR w="50800">
                      <a:solidFill>
                        <a:srgbClr val="000000"/>
                      </a:solidFill>
                      <a:miter lim="400000"/>
                    </a:lnR>
                    <a:lnT w="889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889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889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88900">
                      <a:solidFill>
                        <a:srgbClr val="000000"/>
                      </a:solidFill>
                      <a:miter lim="400000"/>
                    </a:lnT>
                    <a:lnB w="50800">
                      <a:solidFill>
                        <a:srgbClr val="000000"/>
                      </a:solidFill>
                      <a:miter lim="400000"/>
                    </a:lnB>
                  </a:tcPr>
                </a:tc>
              </a:tr>
              <a:tr h="785175">
                <a:tc>
                  <a:txBody>
                    <a:bodyPr/>
                    <a:lstStyle/>
                    <a:p>
                      <a:pPr defTabSz="457200"/>
                      <a:r>
                        <a:rPr sz="3200"/>
                        <a:t>Scenario 2</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3</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4</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5</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6</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7</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8</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9</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50800">
                      <a:solidFill>
                        <a:srgbClr val="000000"/>
                      </a:solidFill>
                      <a:miter lim="400000"/>
                    </a:lnB>
                  </a:tcPr>
                </a:tc>
              </a:tr>
              <a:tr h="785175">
                <a:tc>
                  <a:txBody>
                    <a:bodyPr/>
                    <a:lstStyle/>
                    <a:p>
                      <a:pPr defTabSz="457200"/>
                      <a:r>
                        <a:rPr sz="3200"/>
                        <a:t>Scenario 10</a:t>
                      </a:r>
                    </a:p>
                  </a:txBody>
                  <a:tcPr marL="0" marR="0" marT="25400" marB="25400" anchor="b" anchorCtr="0" horzOverflow="overflow">
                    <a:lnL w="0">
                      <a:miter lim="400000"/>
                    </a:lnL>
                    <a:lnR w="50800">
                      <a:solidFill>
                        <a:srgbClr val="000000"/>
                      </a:solidFill>
                      <a:miter lim="400000"/>
                    </a:lnR>
                    <a:lnT w="50800">
                      <a:solidFill>
                        <a:srgbClr val="000000"/>
                      </a:solidFill>
                      <a:miter lim="400000"/>
                    </a:lnT>
                    <a:lnB w="38100">
                      <a:solidFill>
                        <a:srgbClr val="B72214"/>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38100">
                      <a:solidFill>
                        <a:srgbClr val="B72214"/>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50800">
                      <a:solidFill>
                        <a:srgbClr val="000000"/>
                      </a:solidFill>
                      <a:miter lim="400000"/>
                    </a:lnT>
                    <a:lnB w="38100">
                      <a:solidFill>
                        <a:srgbClr val="B72214"/>
                      </a:solidFill>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50800">
                      <a:solidFill>
                        <a:srgbClr val="000000"/>
                      </a:solidFill>
                      <a:miter lim="400000"/>
                    </a:lnT>
                    <a:lnB w="38100">
                      <a:solidFill>
                        <a:srgbClr val="B72214"/>
                      </a:solidFill>
                      <a:miter lim="400000"/>
                    </a:lnB>
                  </a:tcPr>
                </a:tc>
              </a:tr>
              <a:tr h="785175">
                <a:tc>
                  <a:txBody>
                    <a:bodyPr/>
                    <a:lstStyle/>
                    <a:p>
                      <a:pPr defTabSz="457200"/>
                      <a:r>
                        <a:rPr b="1" sz="3200"/>
                        <a:t>Total</a:t>
                      </a:r>
                    </a:p>
                  </a:txBody>
                  <a:tcPr marL="0" marR="0" marT="25400" marB="25400" anchor="b" anchorCtr="0" horzOverflow="overflow">
                    <a:lnL w="0">
                      <a:miter lim="400000"/>
                    </a:lnL>
                    <a:lnR w="50800">
                      <a:solidFill>
                        <a:srgbClr val="000000"/>
                      </a:solidFill>
                      <a:miter lim="400000"/>
                    </a:lnR>
                    <a:lnT w="38100">
                      <a:solidFill>
                        <a:srgbClr val="B72214"/>
                      </a:solidFill>
                      <a:miter lim="400000"/>
                    </a:lnT>
                    <a:lnB w="0">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38100">
                      <a:solidFill>
                        <a:srgbClr val="B72214"/>
                      </a:solidFill>
                      <a:miter lim="400000"/>
                    </a:lnT>
                    <a:lnB w="0">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50800">
                      <a:solidFill>
                        <a:srgbClr val="000000"/>
                      </a:solidFill>
                      <a:miter lim="400000"/>
                    </a:lnR>
                    <a:lnT w="38100">
                      <a:solidFill>
                        <a:srgbClr val="B72214"/>
                      </a:solidFill>
                      <a:miter lim="400000"/>
                    </a:lnT>
                    <a:lnB w="0">
                      <a:miter lim="400000"/>
                    </a:lnB>
                  </a:tcPr>
                </a:tc>
                <a:tc>
                  <a:txBody>
                    <a:bodyPr/>
                    <a:lstStyle/>
                    <a:p>
                      <a:pPr defTabSz="914400">
                        <a:defRPr sz="3200"/>
                      </a:pPr>
                    </a:p>
                  </a:txBody>
                  <a:tcPr marL="50800" marR="50800" marT="50800" marB="50800" anchor="ctr" anchorCtr="0" horzOverflow="overflow">
                    <a:lnL w="50800">
                      <a:solidFill>
                        <a:srgbClr val="000000"/>
                      </a:solidFill>
                      <a:miter lim="400000"/>
                    </a:lnL>
                    <a:lnR w="0">
                      <a:miter lim="400000"/>
                    </a:lnR>
                    <a:lnT w="38100">
                      <a:solidFill>
                        <a:srgbClr val="B72214"/>
                      </a:solidFill>
                      <a:miter lim="400000"/>
                    </a:lnT>
                    <a:lnB w="0">
                      <a:miter lim="400000"/>
                    </a:lnB>
                  </a:tcPr>
                </a:tc>
              </a:tr>
            </a:tbl>
          </a:graphicData>
        </a:graphic>
      </p:graphicFrame>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78C85"/>
        </a:solidFill>
      </p:bgPr>
    </p:bg>
    <p:spTree>
      <p:nvGrpSpPr>
        <p:cNvPr id="1" name=""/>
        <p:cNvGrpSpPr/>
        <p:nvPr/>
      </p:nvGrpSpPr>
      <p:grpSpPr>
        <a:xfrm>
          <a:off x="0" y="0"/>
          <a:ext cx="0" cy="0"/>
          <a:chOff x="0" y="0"/>
          <a:chExt cx="0" cy="0"/>
        </a:xfrm>
      </p:grpSpPr>
      <p:sp>
        <p:nvSpPr>
          <p:cNvPr id="221" name="Scenario 1: Curfew"/>
          <p:cNvSpPr txBox="1"/>
          <p:nvPr>
            <p:ph type="title"/>
          </p:nvPr>
        </p:nvSpPr>
        <p:spPr>
          <a:xfrm>
            <a:off x="1206500" y="952500"/>
            <a:ext cx="21971000" cy="1857675"/>
          </a:xfrm>
          <a:prstGeom prst="rect">
            <a:avLst/>
          </a:prstGeom>
        </p:spPr>
        <p:txBody>
          <a:bodyPr/>
          <a:lstStyle>
            <a:lvl1pPr algn="ctr" defTabSz="1365469">
              <a:defRPr b="0" cap="all" spc="-201" sz="10080">
                <a:solidFill>
                  <a:srgbClr val="FFFFFF"/>
                </a:solidFill>
                <a:latin typeface="Avenir Heavy"/>
                <a:ea typeface="Avenir Heavy"/>
                <a:cs typeface="Avenir Heavy"/>
                <a:sym typeface="Avenir Heavy"/>
              </a:defRPr>
            </a:lvl1pPr>
          </a:lstStyle>
          <a:p>
            <a:pPr/>
            <a:r>
              <a:t>Scenario 1: Curfew</a:t>
            </a:r>
          </a:p>
        </p:txBody>
      </p:sp>
      <p:sp>
        <p:nvSpPr>
          <p:cNvPr id="222" name="It is exam time and the government has imposed a broadband curfew.…"/>
          <p:cNvSpPr txBox="1"/>
          <p:nvPr>
            <p:ph type="body" idx="1"/>
          </p:nvPr>
        </p:nvSpPr>
        <p:spPr>
          <a:xfrm>
            <a:off x="1206500" y="3349388"/>
            <a:ext cx="21971000" cy="9155128"/>
          </a:xfrm>
          <a:prstGeom prst="rect">
            <a:avLst/>
          </a:prstGeom>
        </p:spPr>
        <p:txBody>
          <a:bodyPr/>
          <a:lstStyle/>
          <a:p>
            <a:pPr marL="609600" indent="-609600">
              <a:defRPr sz="7000">
                <a:solidFill>
                  <a:srgbClr val="FFFFFF"/>
                </a:solidFill>
                <a:latin typeface="Avenir Book"/>
                <a:ea typeface="Avenir Book"/>
                <a:cs typeface="Avenir Book"/>
                <a:sym typeface="Avenir Book"/>
              </a:defRPr>
            </a:pPr>
            <a:r>
              <a:t>It is exam time and the government has imposed a broadband curfew. </a:t>
            </a:r>
          </a:p>
          <a:p>
            <a:pPr marL="609600" indent="-609600">
              <a:defRPr sz="7000">
                <a:solidFill>
                  <a:srgbClr val="FFFFFF"/>
                </a:solidFill>
                <a:latin typeface="Avenir Book"/>
                <a:ea typeface="Avenir Book"/>
                <a:cs typeface="Avenir Book"/>
                <a:sym typeface="Avenir Book"/>
              </a:defRPr>
            </a:pPr>
            <a:r>
              <a:t>You have broadband at home, and your internet connection is down.</a:t>
            </a:r>
          </a:p>
          <a:p>
            <a:pPr marL="609600" indent="-609600">
              <a:defRPr sz="7000">
                <a:solidFill>
                  <a:srgbClr val="FFFFFF"/>
                </a:solidFill>
                <a:latin typeface="Avenir Book"/>
                <a:ea typeface="Avenir Book"/>
                <a:cs typeface="Avenir Book"/>
                <a:sym typeface="Avenir Book"/>
              </a:defRPr>
            </a:pPr>
            <a:r>
              <a:t>What card do you use to be able to connect anyway?</a:t>
            </a:r>
          </a:p>
        </p:txBody>
      </p:sp>
      <p:sp>
        <p:nvSpPr>
          <p:cNvPr id="223" name="shutdowngame.apc.org"/>
          <p:cNvSpPr txBox="1"/>
          <p:nvPr/>
        </p:nvSpPr>
        <p:spPr>
          <a:xfrm>
            <a:off x="16779053" y="12576607"/>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Slide Title"/>
          <p:cNvSpPr txBox="1"/>
          <p:nvPr>
            <p:ph type="title"/>
          </p:nvPr>
        </p:nvSpPr>
        <p:spPr>
          <a:prstGeom prst="rect">
            <a:avLst/>
          </a:prstGeom>
        </p:spPr>
        <p:txBody>
          <a:bodyPr/>
          <a:lstStyle/>
          <a:p>
            <a:pPr/>
          </a:p>
        </p:txBody>
      </p:sp>
      <p:sp>
        <p:nvSpPr>
          <p:cNvPr id="226" name="Slide Subtitle"/>
          <p:cNvSpPr txBox="1"/>
          <p:nvPr>
            <p:ph type="body" idx="21"/>
          </p:nvPr>
        </p:nvSpPr>
        <p:spPr>
          <a:prstGeom prst="rect">
            <a:avLst/>
          </a:prstGeom>
        </p:spPr>
        <p:txBody>
          <a:bodyPr/>
          <a:lstStyle/>
          <a:p>
            <a:pPr/>
          </a:p>
        </p:txBody>
      </p:sp>
      <p:sp>
        <p:nvSpPr>
          <p:cNvPr id="227" name="Slide bullet text"/>
          <p:cNvSpPr txBox="1"/>
          <p:nvPr>
            <p:ph type="body" idx="1"/>
          </p:nvPr>
        </p:nvSpPr>
        <p:spPr>
          <a:prstGeom prst="rect">
            <a:avLst/>
          </a:prstGeom>
        </p:spPr>
        <p:txBody>
          <a:bodyPr/>
          <a:lstStyle/>
          <a:p>
            <a:pPr/>
          </a:p>
        </p:txBody>
      </p:sp>
      <p:pic>
        <p:nvPicPr>
          <p:cNvPr id="228" name="scenario1.jpg" descr="scenario1.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30"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231"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232"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233"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234"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235"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236"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237"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238"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239"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240"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BC5793"/>
        </a:solidFill>
      </p:bgPr>
    </p:bg>
    <p:spTree>
      <p:nvGrpSpPr>
        <p:cNvPr id="1" name=""/>
        <p:cNvGrpSpPr/>
        <p:nvPr/>
      </p:nvGrpSpPr>
      <p:grpSpPr>
        <a:xfrm>
          <a:off x="0" y="0"/>
          <a:ext cx="0" cy="0"/>
          <a:chOff x="0" y="0"/>
          <a:chExt cx="0" cy="0"/>
        </a:xfrm>
      </p:grpSpPr>
      <p:sp>
        <p:nvSpPr>
          <p:cNvPr id="242" name="Scenario 2: Content blocking"/>
          <p:cNvSpPr txBox="1"/>
          <p:nvPr>
            <p:ph type="title"/>
          </p:nvPr>
        </p:nvSpPr>
        <p:spPr>
          <a:xfrm>
            <a:off x="1206500" y="952500"/>
            <a:ext cx="21971000" cy="1857675"/>
          </a:xfrm>
          <a:prstGeom prst="rect">
            <a:avLst/>
          </a:prstGeom>
        </p:spPr>
        <p:txBody>
          <a:bodyPr/>
          <a:lstStyle>
            <a:lvl1pPr algn="ctr" defTabSz="1365469">
              <a:defRPr b="0" cap="all" spc="-201" sz="10080">
                <a:solidFill>
                  <a:srgbClr val="FFFFFF"/>
                </a:solidFill>
                <a:latin typeface="Avenir Heavy"/>
                <a:ea typeface="Avenir Heavy"/>
                <a:cs typeface="Avenir Heavy"/>
                <a:sym typeface="Avenir Heavy"/>
              </a:defRPr>
            </a:lvl1pPr>
          </a:lstStyle>
          <a:p>
            <a:pPr/>
            <a:r>
              <a:t>Scenario 2: Content blocking</a:t>
            </a:r>
          </a:p>
        </p:txBody>
      </p:sp>
      <p:sp>
        <p:nvSpPr>
          <p:cNvPr id="243" name="To quell protests, the government has blocked access to Facebook, Twitter and WhatsApp during an election.…"/>
          <p:cNvSpPr txBox="1"/>
          <p:nvPr>
            <p:ph type="body" idx="1"/>
          </p:nvPr>
        </p:nvSpPr>
        <p:spPr>
          <a:xfrm>
            <a:off x="1206500" y="3349388"/>
            <a:ext cx="21971000" cy="9155128"/>
          </a:xfrm>
          <a:prstGeom prst="rect">
            <a:avLst/>
          </a:prstGeom>
        </p:spPr>
        <p:txBody>
          <a:bodyPr/>
          <a:lstStyle/>
          <a:p>
            <a:pPr marL="609600" indent="-609600">
              <a:defRPr sz="7000">
                <a:solidFill>
                  <a:srgbClr val="FFFFFF"/>
                </a:solidFill>
                <a:latin typeface="Avenir Book"/>
                <a:ea typeface="Avenir Book"/>
                <a:cs typeface="Avenir Book"/>
                <a:sym typeface="Avenir Book"/>
              </a:defRPr>
            </a:pPr>
            <a:r>
              <a:t>To quell protests, the government has blocked access to Facebook, Twitter and WhatsApp during an election.</a:t>
            </a:r>
          </a:p>
          <a:p>
            <a:pPr marL="609600" indent="-609600">
              <a:defRPr sz="7000">
                <a:solidFill>
                  <a:srgbClr val="FFFFFF"/>
                </a:solidFill>
                <a:latin typeface="Avenir Book"/>
                <a:ea typeface="Avenir Book"/>
                <a:cs typeface="Avenir Book"/>
                <a:sym typeface="Avenir Book"/>
              </a:defRPr>
            </a:pPr>
            <a:r>
              <a:t>What card do you use to bypass the blockage ?</a:t>
            </a:r>
          </a:p>
        </p:txBody>
      </p:sp>
      <p:sp>
        <p:nvSpPr>
          <p:cNvPr id="244" name="shutdowngame.apc.org"/>
          <p:cNvSpPr txBox="1"/>
          <p:nvPr/>
        </p:nvSpPr>
        <p:spPr>
          <a:xfrm>
            <a:off x="16911448"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6" name="Slide Title"/>
          <p:cNvSpPr txBox="1"/>
          <p:nvPr>
            <p:ph type="title"/>
          </p:nvPr>
        </p:nvSpPr>
        <p:spPr>
          <a:prstGeom prst="rect">
            <a:avLst/>
          </a:prstGeom>
        </p:spPr>
        <p:txBody>
          <a:bodyPr/>
          <a:lstStyle/>
          <a:p>
            <a:pPr/>
          </a:p>
        </p:txBody>
      </p:sp>
      <p:sp>
        <p:nvSpPr>
          <p:cNvPr id="247" name="Slide Subtitle"/>
          <p:cNvSpPr txBox="1"/>
          <p:nvPr>
            <p:ph type="body" idx="21"/>
          </p:nvPr>
        </p:nvSpPr>
        <p:spPr>
          <a:prstGeom prst="rect">
            <a:avLst/>
          </a:prstGeom>
        </p:spPr>
        <p:txBody>
          <a:bodyPr/>
          <a:lstStyle/>
          <a:p>
            <a:pPr/>
          </a:p>
        </p:txBody>
      </p:sp>
      <p:sp>
        <p:nvSpPr>
          <p:cNvPr id="248" name="Slide bullet text"/>
          <p:cNvSpPr txBox="1"/>
          <p:nvPr>
            <p:ph type="body" idx="1"/>
          </p:nvPr>
        </p:nvSpPr>
        <p:spPr>
          <a:prstGeom prst="rect">
            <a:avLst/>
          </a:prstGeom>
        </p:spPr>
        <p:txBody>
          <a:bodyPr/>
          <a:lstStyle/>
          <a:p>
            <a:pPr/>
          </a:p>
        </p:txBody>
      </p:sp>
      <p:pic>
        <p:nvPicPr>
          <p:cNvPr id="249" name="scenario2.jpg" descr="scenario2.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51"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252"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253"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254"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255"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256"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257"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258"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259"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260"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261"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36083"/>
        </a:solidFill>
      </p:bgPr>
    </p:bg>
    <p:spTree>
      <p:nvGrpSpPr>
        <p:cNvPr id="1" name=""/>
        <p:cNvGrpSpPr/>
        <p:nvPr/>
      </p:nvGrpSpPr>
      <p:grpSpPr>
        <a:xfrm>
          <a:off x="0" y="0"/>
          <a:ext cx="0" cy="0"/>
          <a:chOff x="0" y="0"/>
          <a:chExt cx="0" cy="0"/>
        </a:xfrm>
      </p:grpSpPr>
      <p:sp>
        <p:nvSpPr>
          <p:cNvPr id="263" name="Scenario 3: Gateways blocked"/>
          <p:cNvSpPr txBox="1"/>
          <p:nvPr>
            <p:ph type="title"/>
          </p:nvPr>
        </p:nvSpPr>
        <p:spPr>
          <a:xfrm>
            <a:off x="1206500" y="952500"/>
            <a:ext cx="21971000" cy="1857675"/>
          </a:xfrm>
          <a:prstGeom prst="rect">
            <a:avLst/>
          </a:prstGeom>
        </p:spPr>
        <p:txBody>
          <a:bodyPr/>
          <a:lstStyle>
            <a:lvl1pPr algn="ctr" defTabSz="1365469">
              <a:defRPr b="0" cap="all" spc="-201" sz="10080">
                <a:solidFill>
                  <a:srgbClr val="FFFFFF"/>
                </a:solidFill>
                <a:latin typeface="Avenir Heavy"/>
                <a:ea typeface="Avenir Heavy"/>
                <a:cs typeface="Avenir Heavy"/>
                <a:sym typeface="Avenir Heavy"/>
              </a:defRPr>
            </a:lvl1pPr>
          </a:lstStyle>
          <a:p>
            <a:pPr/>
            <a:r>
              <a:t>Scenario 3: Gateways blocked</a:t>
            </a:r>
          </a:p>
        </p:txBody>
      </p:sp>
      <p:sp>
        <p:nvSpPr>
          <p:cNvPr id="264" name="You try to access a website abroad and you get an error message. You realise that this is happening with every site abroad.…"/>
          <p:cNvSpPr txBox="1"/>
          <p:nvPr>
            <p:ph type="body" idx="1"/>
          </p:nvPr>
        </p:nvSpPr>
        <p:spPr>
          <a:xfrm>
            <a:off x="1206500" y="3349388"/>
            <a:ext cx="21971000" cy="9155128"/>
          </a:xfrm>
          <a:prstGeom prst="rect">
            <a:avLst/>
          </a:prstGeom>
        </p:spPr>
        <p:txBody>
          <a:bodyPr/>
          <a:lstStyle/>
          <a:p>
            <a:pPr marL="591312" indent="-591312" defTabSz="2365188">
              <a:spcBef>
                <a:spcPts val="4300"/>
              </a:spcBef>
              <a:defRPr sz="6790">
                <a:solidFill>
                  <a:srgbClr val="FFFFFF"/>
                </a:solidFill>
                <a:latin typeface="Avenir Book"/>
                <a:ea typeface="Avenir Book"/>
                <a:cs typeface="Avenir Book"/>
                <a:sym typeface="Avenir Book"/>
              </a:defRPr>
            </a:pPr>
            <a:r>
              <a:t>You try to access a website abroad and you get an error message. You realise that this is happening with every site abroad. </a:t>
            </a:r>
          </a:p>
          <a:p>
            <a:pPr marL="591312" indent="-591312" defTabSz="2365188">
              <a:spcBef>
                <a:spcPts val="4300"/>
              </a:spcBef>
              <a:defRPr sz="6790">
                <a:solidFill>
                  <a:srgbClr val="FFFFFF"/>
                </a:solidFill>
                <a:latin typeface="Avenir Book"/>
                <a:ea typeface="Avenir Book"/>
                <a:cs typeface="Avenir Book"/>
                <a:sym typeface="Avenir Book"/>
              </a:defRPr>
            </a:pPr>
            <a:r>
              <a:t>You conclude that the internet international connection point(s) have been blocked by the government. </a:t>
            </a:r>
          </a:p>
          <a:p>
            <a:pPr marL="591312" indent="-591312" defTabSz="2365188">
              <a:spcBef>
                <a:spcPts val="4300"/>
              </a:spcBef>
              <a:defRPr sz="6790">
                <a:solidFill>
                  <a:srgbClr val="FFFFFF"/>
                </a:solidFill>
                <a:latin typeface="Avenir Book"/>
                <a:ea typeface="Avenir Book"/>
                <a:cs typeface="Avenir Book"/>
                <a:sym typeface="Avenir Book"/>
              </a:defRPr>
            </a:pPr>
            <a:r>
              <a:t>What card do you use to connect to access content from a site abroad?</a:t>
            </a:r>
          </a:p>
        </p:txBody>
      </p:sp>
      <p:sp>
        <p:nvSpPr>
          <p:cNvPr id="265" name="shutdowngame.apc.org"/>
          <p:cNvSpPr txBox="1"/>
          <p:nvPr/>
        </p:nvSpPr>
        <p:spPr>
          <a:xfrm>
            <a:off x="16779053"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EA8AE"/>
        </a:solidFill>
      </p:bgPr>
    </p:bg>
    <p:spTree>
      <p:nvGrpSpPr>
        <p:cNvPr id="1" name=""/>
        <p:cNvGrpSpPr/>
        <p:nvPr/>
      </p:nvGrpSpPr>
      <p:grpSpPr>
        <a:xfrm>
          <a:off x="0" y="0"/>
          <a:ext cx="0" cy="0"/>
          <a:chOff x="0" y="0"/>
          <a:chExt cx="0" cy="0"/>
        </a:xfrm>
      </p:grpSpPr>
      <p:sp>
        <p:nvSpPr>
          <p:cNvPr id="157" name="diverting traffic"/>
          <p:cNvSpPr txBox="1"/>
          <p:nvPr/>
        </p:nvSpPr>
        <p:spPr>
          <a:xfrm>
            <a:off x="1638666" y="3030802"/>
            <a:ext cx="7908418" cy="166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9000">
                <a:solidFill>
                  <a:srgbClr val="FEBD00"/>
                </a:solidFill>
                <a:latin typeface="Avenir Roman"/>
                <a:ea typeface="Avenir Roman"/>
                <a:cs typeface="Avenir Roman"/>
                <a:sym typeface="Avenir Roman"/>
              </a:defRPr>
            </a:lvl1pPr>
          </a:lstStyle>
          <a:p>
            <a:pPr/>
            <a:r>
              <a:t>diverting traffic</a:t>
            </a:r>
          </a:p>
        </p:txBody>
      </p:sp>
      <p:sp>
        <p:nvSpPr>
          <p:cNvPr id="158" name="censoring"/>
          <p:cNvSpPr txBox="1"/>
          <p:nvPr/>
        </p:nvSpPr>
        <p:spPr>
          <a:xfrm>
            <a:off x="9942638" y="6722812"/>
            <a:ext cx="3446527" cy="1143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6000">
                <a:solidFill>
                  <a:srgbClr val="000000"/>
                </a:solidFill>
                <a:latin typeface="Avenir Roman"/>
                <a:ea typeface="Avenir Roman"/>
                <a:cs typeface="Avenir Roman"/>
                <a:sym typeface="Avenir Roman"/>
              </a:defRPr>
            </a:lvl1pPr>
          </a:lstStyle>
          <a:p>
            <a:pPr/>
            <a:r>
              <a:t>censoring</a:t>
            </a:r>
          </a:p>
        </p:txBody>
      </p:sp>
      <p:sp>
        <p:nvSpPr>
          <p:cNvPr id="159" name="disruptions"/>
          <p:cNvSpPr txBox="1"/>
          <p:nvPr/>
        </p:nvSpPr>
        <p:spPr>
          <a:xfrm>
            <a:off x="2601770" y="7633559"/>
            <a:ext cx="5159757"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solidFill>
                  <a:schemeClr val="accent6">
                    <a:satOff val="-16844"/>
                    <a:lumOff val="-30747"/>
                  </a:schemeClr>
                </a:solidFill>
                <a:latin typeface="Avenir Roman"/>
                <a:ea typeface="Avenir Roman"/>
                <a:cs typeface="Avenir Roman"/>
                <a:sym typeface="Avenir Roman"/>
              </a:defRPr>
            </a:lvl1pPr>
          </a:lstStyle>
          <a:p>
            <a:pPr/>
            <a:r>
              <a:t>disruptions</a:t>
            </a:r>
          </a:p>
        </p:txBody>
      </p:sp>
      <p:sp>
        <p:nvSpPr>
          <p:cNvPr id="160" name="shutdowns"/>
          <p:cNvSpPr txBox="1"/>
          <p:nvPr/>
        </p:nvSpPr>
        <p:spPr>
          <a:xfrm>
            <a:off x="10842228" y="9429311"/>
            <a:ext cx="5621275" cy="1663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9000">
                <a:solidFill>
                  <a:srgbClr val="F46837"/>
                </a:solidFill>
                <a:latin typeface="Avenir Roman"/>
                <a:ea typeface="Avenir Roman"/>
                <a:cs typeface="Avenir Roman"/>
                <a:sym typeface="Avenir Roman"/>
              </a:defRPr>
            </a:lvl1pPr>
          </a:lstStyle>
          <a:p>
            <a:pPr/>
            <a:r>
              <a:t>shutdowns</a:t>
            </a:r>
          </a:p>
        </p:txBody>
      </p:sp>
      <p:sp>
        <p:nvSpPr>
          <p:cNvPr id="161" name="throttling"/>
          <p:cNvSpPr txBox="1"/>
          <p:nvPr/>
        </p:nvSpPr>
        <p:spPr>
          <a:xfrm>
            <a:off x="17242562" y="7399064"/>
            <a:ext cx="3840100"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000">
                <a:solidFill>
                  <a:srgbClr val="FFFFFF"/>
                </a:solidFill>
                <a:latin typeface="Avenir Roman"/>
                <a:ea typeface="Avenir Roman"/>
                <a:cs typeface="Avenir Roman"/>
                <a:sym typeface="Avenir Roman"/>
              </a:defRPr>
            </a:lvl1pPr>
          </a:lstStyle>
          <a:p>
            <a:pPr/>
            <a:r>
              <a:t>throttling</a:t>
            </a:r>
          </a:p>
        </p:txBody>
      </p:sp>
      <p:sp>
        <p:nvSpPr>
          <p:cNvPr id="162" name="banning"/>
          <p:cNvSpPr txBox="1"/>
          <p:nvPr/>
        </p:nvSpPr>
        <p:spPr>
          <a:xfrm>
            <a:off x="5919082" y="10951095"/>
            <a:ext cx="4062604"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lvl="1">
              <a:defRPr sz="7000">
                <a:solidFill>
                  <a:srgbClr val="B72214"/>
                </a:solidFill>
                <a:latin typeface="Avenir Roman"/>
                <a:ea typeface="Avenir Roman"/>
                <a:cs typeface="Avenir Roman"/>
                <a:sym typeface="Avenir Roman"/>
              </a:defRPr>
            </a:pPr>
            <a:r>
              <a:t>banning </a:t>
            </a:r>
          </a:p>
        </p:txBody>
      </p:sp>
      <p:sp>
        <p:nvSpPr>
          <p:cNvPr id="163" name="dns hijacking"/>
          <p:cNvSpPr txBox="1"/>
          <p:nvPr/>
        </p:nvSpPr>
        <p:spPr>
          <a:xfrm>
            <a:off x="15617514" y="4896720"/>
            <a:ext cx="3983356" cy="965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5000">
                <a:solidFill>
                  <a:schemeClr val="accent2"/>
                </a:solidFill>
                <a:latin typeface="Avenir Roman"/>
                <a:ea typeface="Avenir Roman"/>
                <a:cs typeface="Avenir Roman"/>
                <a:sym typeface="Avenir Roman"/>
              </a:defRPr>
            </a:lvl1pPr>
          </a:lstStyle>
          <a:p>
            <a:pPr/>
            <a:r>
              <a:t>dns hijacking </a:t>
            </a:r>
          </a:p>
        </p:txBody>
      </p:sp>
      <p:sp>
        <p:nvSpPr>
          <p:cNvPr id="164" name="curfews"/>
          <p:cNvSpPr txBox="1"/>
          <p:nvPr/>
        </p:nvSpPr>
        <p:spPr>
          <a:xfrm>
            <a:off x="12275310" y="2316729"/>
            <a:ext cx="3161793" cy="1320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000">
                <a:solidFill>
                  <a:schemeClr val="accent1"/>
                </a:solidFill>
                <a:latin typeface="Avenir Roman"/>
                <a:ea typeface="Avenir Roman"/>
                <a:cs typeface="Avenir Roman"/>
                <a:sym typeface="Avenir Roman"/>
              </a:defRPr>
            </a:lvl1pPr>
          </a:lstStyle>
          <a:p>
            <a:pPr/>
            <a:r>
              <a:t>curfews</a:t>
            </a:r>
          </a:p>
        </p:txBody>
      </p:sp>
      <p:sp>
        <p:nvSpPr>
          <p:cNvPr id="165" name="blackouts"/>
          <p:cNvSpPr txBox="1"/>
          <p:nvPr/>
        </p:nvSpPr>
        <p:spPr>
          <a:xfrm>
            <a:off x="16368434" y="11626623"/>
            <a:ext cx="4462781"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solidFill>
                  <a:srgbClr val="000000"/>
                </a:solidFill>
                <a:latin typeface="Avenir Roman"/>
                <a:ea typeface="Avenir Roman"/>
                <a:cs typeface="Avenir Roman"/>
                <a:sym typeface="Avenir Roman"/>
              </a:defRPr>
            </a:lvl1pPr>
          </a:lstStyle>
          <a:p>
            <a:pPr/>
            <a:r>
              <a:t>blackouts</a:t>
            </a:r>
          </a:p>
        </p:txBody>
      </p:sp>
      <p:sp>
        <p:nvSpPr>
          <p:cNvPr id="166" name="closedowns"/>
          <p:cNvSpPr txBox="1"/>
          <p:nvPr/>
        </p:nvSpPr>
        <p:spPr>
          <a:xfrm>
            <a:off x="2829685" y="5681431"/>
            <a:ext cx="3432811" cy="965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5000">
                <a:solidFill>
                  <a:srgbClr val="FFFFFF"/>
                </a:solidFill>
                <a:latin typeface="Avenir Roman"/>
                <a:ea typeface="Avenir Roman"/>
                <a:cs typeface="Avenir Roman"/>
                <a:sym typeface="Avenir Roman"/>
              </a:defRPr>
            </a:lvl1pPr>
          </a:lstStyle>
          <a:p>
            <a:pPr/>
            <a:r>
              <a:t>closedowns</a:t>
            </a:r>
          </a:p>
        </p:txBody>
      </p:sp>
      <p:sp>
        <p:nvSpPr>
          <p:cNvPr id="167" name="blockages"/>
          <p:cNvSpPr txBox="1"/>
          <p:nvPr/>
        </p:nvSpPr>
        <p:spPr>
          <a:xfrm>
            <a:off x="17752965" y="818324"/>
            <a:ext cx="4725925"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000">
                <a:solidFill>
                  <a:schemeClr val="accent5">
                    <a:lumOff val="-29866"/>
                  </a:schemeClr>
                </a:solidFill>
                <a:latin typeface="Avenir Roman"/>
                <a:ea typeface="Avenir Roman"/>
                <a:cs typeface="Avenir Roman"/>
                <a:sym typeface="Avenir Roman"/>
              </a:defRPr>
            </a:lvl1pPr>
          </a:lstStyle>
          <a:p>
            <a:pPr/>
            <a:r>
              <a:t>blockages</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lide Title"/>
          <p:cNvSpPr txBox="1"/>
          <p:nvPr>
            <p:ph type="title"/>
          </p:nvPr>
        </p:nvSpPr>
        <p:spPr>
          <a:prstGeom prst="rect">
            <a:avLst/>
          </a:prstGeom>
        </p:spPr>
        <p:txBody>
          <a:bodyPr/>
          <a:lstStyle/>
          <a:p>
            <a:pPr/>
          </a:p>
        </p:txBody>
      </p:sp>
      <p:sp>
        <p:nvSpPr>
          <p:cNvPr id="268" name="Slide Subtitle"/>
          <p:cNvSpPr txBox="1"/>
          <p:nvPr>
            <p:ph type="body" idx="21"/>
          </p:nvPr>
        </p:nvSpPr>
        <p:spPr>
          <a:prstGeom prst="rect">
            <a:avLst/>
          </a:prstGeom>
        </p:spPr>
        <p:txBody>
          <a:bodyPr/>
          <a:lstStyle/>
          <a:p>
            <a:pPr/>
          </a:p>
        </p:txBody>
      </p:sp>
      <p:sp>
        <p:nvSpPr>
          <p:cNvPr id="269" name="Slide bullet text"/>
          <p:cNvSpPr txBox="1"/>
          <p:nvPr>
            <p:ph type="body" idx="1"/>
          </p:nvPr>
        </p:nvSpPr>
        <p:spPr>
          <a:prstGeom prst="rect">
            <a:avLst/>
          </a:prstGeom>
        </p:spPr>
        <p:txBody>
          <a:bodyPr/>
          <a:lstStyle/>
          <a:p>
            <a:pPr/>
          </a:p>
        </p:txBody>
      </p:sp>
      <p:pic>
        <p:nvPicPr>
          <p:cNvPr id="270" name="scenario3.jpg" descr="scenario3.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72"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273"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274"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275"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276"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277"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278"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279"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280"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281"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282"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B72214"/>
        </a:solidFill>
      </p:bgPr>
    </p:bg>
    <p:spTree>
      <p:nvGrpSpPr>
        <p:cNvPr id="1" name=""/>
        <p:cNvGrpSpPr/>
        <p:nvPr/>
      </p:nvGrpSpPr>
      <p:grpSpPr>
        <a:xfrm>
          <a:off x="0" y="0"/>
          <a:ext cx="0" cy="0"/>
          <a:chOff x="0" y="0"/>
          <a:chExt cx="0" cy="0"/>
        </a:xfrm>
      </p:grpSpPr>
      <p:sp>
        <p:nvSpPr>
          <p:cNvPr id="284" name="Scenario 4:Traffic blocking"/>
          <p:cNvSpPr txBox="1"/>
          <p:nvPr>
            <p:ph type="title"/>
          </p:nvPr>
        </p:nvSpPr>
        <p:spPr>
          <a:xfrm>
            <a:off x="1206500" y="952500"/>
            <a:ext cx="21971000" cy="1857675"/>
          </a:xfrm>
          <a:prstGeom prst="rect">
            <a:avLst/>
          </a:prstGeom>
        </p:spPr>
        <p:txBody>
          <a:bodyPr/>
          <a:lstStyle>
            <a:lvl1pPr algn="ctr" defTabSz="1365469">
              <a:defRPr b="0" cap="all" spc="-201" sz="10080">
                <a:solidFill>
                  <a:srgbClr val="FFFFFF"/>
                </a:solidFill>
                <a:latin typeface="Avenir Heavy"/>
                <a:ea typeface="Avenir Heavy"/>
                <a:cs typeface="Avenir Heavy"/>
                <a:sym typeface="Avenir Heavy"/>
              </a:defRPr>
            </a:lvl1pPr>
          </a:lstStyle>
          <a:p>
            <a:pPr/>
            <a:r>
              <a:t>Scenario 4:Traffic blocking</a:t>
            </a:r>
          </a:p>
        </p:txBody>
      </p:sp>
      <p:sp>
        <p:nvSpPr>
          <p:cNvPr id="285" name="The government does not want you to access a foreign website with certain information.…"/>
          <p:cNvSpPr txBox="1"/>
          <p:nvPr>
            <p:ph type="body" idx="1"/>
          </p:nvPr>
        </p:nvSpPr>
        <p:spPr>
          <a:xfrm>
            <a:off x="878883" y="3045173"/>
            <a:ext cx="17114805" cy="9155128"/>
          </a:xfrm>
          <a:prstGeom prst="rect">
            <a:avLst/>
          </a:prstGeom>
        </p:spPr>
        <p:txBody>
          <a:bodyPr/>
          <a:lstStyle/>
          <a:p>
            <a:pPr marL="554736" indent="-554736" defTabSz="2218888">
              <a:spcBef>
                <a:spcPts val="4000"/>
              </a:spcBef>
              <a:defRPr sz="6370">
                <a:solidFill>
                  <a:srgbClr val="FFFFFF"/>
                </a:solidFill>
                <a:latin typeface="Avenir Book"/>
                <a:ea typeface="Avenir Book"/>
                <a:cs typeface="Avenir Book"/>
                <a:sym typeface="Avenir Book"/>
              </a:defRPr>
            </a:pPr>
            <a:r>
              <a:t>The government does not want you to access a foreign website with certain information. </a:t>
            </a:r>
          </a:p>
          <a:p>
            <a:pPr marL="554736" indent="-554736" defTabSz="2218888">
              <a:spcBef>
                <a:spcPts val="4000"/>
              </a:spcBef>
              <a:defRPr sz="6370">
                <a:solidFill>
                  <a:srgbClr val="FFFFFF"/>
                </a:solidFill>
                <a:latin typeface="Avenir Book"/>
                <a:ea typeface="Avenir Book"/>
                <a:cs typeface="Avenir Book"/>
                <a:sym typeface="Avenir Book"/>
              </a:defRPr>
            </a:pPr>
            <a:r>
              <a:t>It has ordered all internet service providers (ISPs) in your country to delete traffic destined to this site’s IP address.</a:t>
            </a:r>
          </a:p>
          <a:p>
            <a:pPr marL="554736" indent="-554736" defTabSz="2218888">
              <a:spcBef>
                <a:spcPts val="4000"/>
              </a:spcBef>
              <a:defRPr sz="6370">
                <a:solidFill>
                  <a:srgbClr val="FFFFFF"/>
                </a:solidFill>
                <a:latin typeface="Avenir Book"/>
                <a:ea typeface="Avenir Book"/>
                <a:cs typeface="Avenir Book"/>
                <a:sym typeface="Avenir Book"/>
              </a:defRPr>
            </a:pPr>
            <a:r>
              <a:t>What card do you use to be able to access this site?</a:t>
            </a:r>
          </a:p>
        </p:txBody>
      </p:sp>
      <p:sp>
        <p:nvSpPr>
          <p:cNvPr id="286" name="Text"/>
          <p:cNvSpPr txBox="1"/>
          <p:nvPr/>
        </p:nvSpPr>
        <p:spPr>
          <a:xfrm>
            <a:off x="4629150" y="2709987"/>
            <a:ext cx="152400" cy="457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defRPr sz="1200">
                <a:solidFill>
                  <a:srgbClr val="000000"/>
                </a:solidFill>
                <a:latin typeface="Times Roman"/>
                <a:ea typeface="Times Roman"/>
                <a:cs typeface="Times Roman"/>
                <a:sym typeface="Times Roman"/>
              </a:defRPr>
            </a:lvl1pPr>
          </a:lstStyle>
          <a:p>
            <a:pPr/>
            <a:r>
              <a:t> </a:t>
            </a:r>
          </a:p>
        </p:txBody>
      </p:sp>
      <p:sp>
        <p:nvSpPr>
          <p:cNvPr id="287" name="shutdowngame.apc.org"/>
          <p:cNvSpPr txBox="1"/>
          <p:nvPr/>
        </p:nvSpPr>
        <p:spPr>
          <a:xfrm>
            <a:off x="16829853" y="12629565"/>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lide Title"/>
          <p:cNvSpPr txBox="1"/>
          <p:nvPr>
            <p:ph type="title"/>
          </p:nvPr>
        </p:nvSpPr>
        <p:spPr>
          <a:prstGeom prst="rect">
            <a:avLst/>
          </a:prstGeom>
        </p:spPr>
        <p:txBody>
          <a:bodyPr/>
          <a:lstStyle/>
          <a:p>
            <a:pPr/>
          </a:p>
        </p:txBody>
      </p:sp>
      <p:sp>
        <p:nvSpPr>
          <p:cNvPr id="290" name="Slide Subtitle"/>
          <p:cNvSpPr txBox="1"/>
          <p:nvPr>
            <p:ph type="body" idx="21"/>
          </p:nvPr>
        </p:nvSpPr>
        <p:spPr>
          <a:prstGeom prst="rect">
            <a:avLst/>
          </a:prstGeom>
        </p:spPr>
        <p:txBody>
          <a:bodyPr/>
          <a:lstStyle/>
          <a:p>
            <a:pPr/>
          </a:p>
        </p:txBody>
      </p:sp>
      <p:sp>
        <p:nvSpPr>
          <p:cNvPr id="291" name="Slide bullet text"/>
          <p:cNvSpPr txBox="1"/>
          <p:nvPr>
            <p:ph type="body" idx="1"/>
          </p:nvPr>
        </p:nvSpPr>
        <p:spPr>
          <a:prstGeom prst="rect">
            <a:avLst/>
          </a:prstGeom>
        </p:spPr>
        <p:txBody>
          <a:bodyPr/>
          <a:lstStyle/>
          <a:p>
            <a:pPr/>
          </a:p>
        </p:txBody>
      </p:sp>
      <p:pic>
        <p:nvPicPr>
          <p:cNvPr id="292" name="scenario4.jpg" descr="scenario4.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94"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295"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296"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297"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298"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299"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300"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301"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302"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303"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304"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39936"/>
        </a:solidFill>
      </p:bgPr>
    </p:bg>
    <p:spTree>
      <p:nvGrpSpPr>
        <p:cNvPr id="1" name=""/>
        <p:cNvGrpSpPr/>
        <p:nvPr/>
      </p:nvGrpSpPr>
      <p:grpSpPr>
        <a:xfrm>
          <a:off x="0" y="0"/>
          <a:ext cx="0" cy="0"/>
          <a:chOff x="0" y="0"/>
          <a:chExt cx="0" cy="0"/>
        </a:xfrm>
      </p:grpSpPr>
      <p:sp>
        <p:nvSpPr>
          <p:cNvPr id="306" name="Scenario 5: DNS Filtering"/>
          <p:cNvSpPr txBox="1"/>
          <p:nvPr>
            <p:ph type="title"/>
          </p:nvPr>
        </p:nvSpPr>
        <p:spPr>
          <a:xfrm>
            <a:off x="1206500" y="952500"/>
            <a:ext cx="21971000" cy="1857675"/>
          </a:xfrm>
          <a:prstGeom prst="rect">
            <a:avLst/>
          </a:prstGeom>
        </p:spPr>
        <p:txBody>
          <a:bodyPr/>
          <a:lstStyle>
            <a:lvl1pPr algn="ctr" defTabSz="1365469">
              <a:defRPr b="0" cap="all" spc="-201" sz="10080">
                <a:solidFill>
                  <a:srgbClr val="FFFFFF"/>
                </a:solidFill>
                <a:latin typeface="Avenir Heavy"/>
                <a:ea typeface="Avenir Heavy"/>
                <a:cs typeface="Avenir Heavy"/>
                <a:sym typeface="Avenir Heavy"/>
              </a:defRPr>
            </a:lvl1pPr>
          </a:lstStyle>
          <a:p>
            <a:pPr/>
            <a:r>
              <a:t>Scenario 5: DNS Filtering</a:t>
            </a:r>
          </a:p>
        </p:txBody>
      </p:sp>
      <p:sp>
        <p:nvSpPr>
          <p:cNvPr id="307" name="The government has ordered all national ISPs to change the DNS resolution for a domain where you could have accessed a protest site.…"/>
          <p:cNvSpPr txBox="1"/>
          <p:nvPr>
            <p:ph type="body" idx="1"/>
          </p:nvPr>
        </p:nvSpPr>
        <p:spPr>
          <a:xfrm>
            <a:off x="1206500" y="3349388"/>
            <a:ext cx="21971000" cy="9155128"/>
          </a:xfrm>
          <a:prstGeom prst="rect">
            <a:avLst/>
          </a:prstGeom>
        </p:spPr>
        <p:txBody>
          <a:bodyPr/>
          <a:lstStyle/>
          <a:p>
            <a:pPr marL="609600" indent="-609600">
              <a:defRPr sz="7000">
                <a:solidFill>
                  <a:srgbClr val="FFFFFF"/>
                </a:solidFill>
                <a:latin typeface="Avenir Book"/>
                <a:ea typeface="Avenir Book"/>
                <a:cs typeface="Avenir Book"/>
                <a:sym typeface="Avenir Book"/>
              </a:defRPr>
            </a:pPr>
            <a:r>
              <a:t>The government has ordered all national ISPs to change the DNS resolution for a domain where you could have accessed a protest site.</a:t>
            </a:r>
          </a:p>
          <a:p>
            <a:pPr marL="609600" indent="-609600">
              <a:defRPr sz="7000">
                <a:solidFill>
                  <a:srgbClr val="FFFFFF"/>
                </a:solidFill>
                <a:latin typeface="Avenir Book"/>
                <a:ea typeface="Avenir Book"/>
                <a:cs typeface="Avenir Book"/>
                <a:sym typeface="Avenir Book"/>
              </a:defRPr>
            </a:pPr>
            <a:r>
              <a:t> When you try accessing the site, it sends you to a fake government-managed site instead.</a:t>
            </a:r>
          </a:p>
          <a:p>
            <a:pPr marL="609600" indent="-609600">
              <a:defRPr sz="7000">
                <a:solidFill>
                  <a:srgbClr val="FFFFFF"/>
                </a:solidFill>
                <a:latin typeface="Avenir Book"/>
                <a:ea typeface="Avenir Book"/>
                <a:cs typeface="Avenir Book"/>
                <a:sym typeface="Avenir Book"/>
              </a:defRPr>
            </a:pPr>
            <a:r>
              <a:t>What card do you use to be able to access the protest site?</a:t>
            </a:r>
          </a:p>
        </p:txBody>
      </p:sp>
      <p:sp>
        <p:nvSpPr>
          <p:cNvPr id="308" name="shutdowngame.apc.org"/>
          <p:cNvSpPr txBox="1"/>
          <p:nvPr/>
        </p:nvSpPr>
        <p:spPr>
          <a:xfrm>
            <a:off x="16832011" y="12550129"/>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Slide Title"/>
          <p:cNvSpPr txBox="1"/>
          <p:nvPr>
            <p:ph type="title"/>
          </p:nvPr>
        </p:nvSpPr>
        <p:spPr>
          <a:prstGeom prst="rect">
            <a:avLst/>
          </a:prstGeom>
        </p:spPr>
        <p:txBody>
          <a:bodyPr/>
          <a:lstStyle/>
          <a:p>
            <a:pPr/>
          </a:p>
        </p:txBody>
      </p:sp>
      <p:sp>
        <p:nvSpPr>
          <p:cNvPr id="311" name="Slide Subtitle"/>
          <p:cNvSpPr txBox="1"/>
          <p:nvPr>
            <p:ph type="body" idx="21"/>
          </p:nvPr>
        </p:nvSpPr>
        <p:spPr>
          <a:prstGeom prst="rect">
            <a:avLst/>
          </a:prstGeom>
        </p:spPr>
        <p:txBody>
          <a:bodyPr/>
          <a:lstStyle/>
          <a:p>
            <a:pPr/>
          </a:p>
        </p:txBody>
      </p:sp>
      <p:sp>
        <p:nvSpPr>
          <p:cNvPr id="312" name="Slide bullet text"/>
          <p:cNvSpPr txBox="1"/>
          <p:nvPr>
            <p:ph type="body" idx="1"/>
          </p:nvPr>
        </p:nvSpPr>
        <p:spPr>
          <a:prstGeom prst="rect">
            <a:avLst/>
          </a:prstGeom>
        </p:spPr>
        <p:txBody>
          <a:bodyPr/>
          <a:lstStyle/>
          <a:p>
            <a:pPr/>
          </a:p>
        </p:txBody>
      </p:sp>
      <p:pic>
        <p:nvPicPr>
          <p:cNvPr id="313" name="scenario5.jpg" descr="scenario5.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15"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316"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317"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318"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319"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320"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321"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322"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323"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324"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325"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46837"/>
        </a:solidFill>
      </p:bgPr>
    </p:bg>
    <p:spTree>
      <p:nvGrpSpPr>
        <p:cNvPr id="1" name=""/>
        <p:cNvGrpSpPr/>
        <p:nvPr/>
      </p:nvGrpSpPr>
      <p:grpSpPr>
        <a:xfrm>
          <a:off x="0" y="0"/>
          <a:ext cx="0" cy="0"/>
          <a:chOff x="0" y="0"/>
          <a:chExt cx="0" cy="0"/>
        </a:xfrm>
      </p:grpSpPr>
      <p:sp>
        <p:nvSpPr>
          <p:cNvPr id="327" name="Scenario 6: ProhibitED VPN"/>
          <p:cNvSpPr txBox="1"/>
          <p:nvPr>
            <p:ph type="title"/>
          </p:nvPr>
        </p:nvSpPr>
        <p:spPr>
          <a:xfrm>
            <a:off x="1206500" y="952500"/>
            <a:ext cx="21971000" cy="1857675"/>
          </a:xfrm>
          <a:prstGeom prst="rect">
            <a:avLst/>
          </a:prstGeom>
        </p:spPr>
        <p:txBody>
          <a:bodyPr/>
          <a:lstStyle>
            <a:lvl1pPr algn="ctr" defTabSz="1365469">
              <a:defRPr b="0" cap="all" spc="-201" sz="10080">
                <a:solidFill>
                  <a:srgbClr val="FFFFFF"/>
                </a:solidFill>
                <a:latin typeface="Avenir Heavy"/>
                <a:ea typeface="Avenir Heavy"/>
                <a:cs typeface="Avenir Heavy"/>
                <a:sym typeface="Avenir Heavy"/>
              </a:defRPr>
            </a:lvl1pPr>
          </a:lstStyle>
          <a:p>
            <a:pPr/>
            <a:r>
              <a:t>Scenario 6: ProhibitED VPN</a:t>
            </a:r>
          </a:p>
        </p:txBody>
      </p:sp>
      <p:sp>
        <p:nvSpPr>
          <p:cNvPr id="328" name="The government has said they will punish anyone they can prove is using a VPN…   but you want to use a VPN to connect to a specific website.…"/>
          <p:cNvSpPr txBox="1"/>
          <p:nvPr>
            <p:ph type="body" idx="1"/>
          </p:nvPr>
        </p:nvSpPr>
        <p:spPr>
          <a:xfrm>
            <a:off x="1206500" y="3349388"/>
            <a:ext cx="21971000" cy="9155128"/>
          </a:xfrm>
          <a:prstGeom prst="rect">
            <a:avLst/>
          </a:prstGeom>
        </p:spPr>
        <p:txBody>
          <a:bodyPr/>
          <a:lstStyle/>
          <a:p>
            <a:pPr marL="609600" indent="-609600">
              <a:defRPr sz="7000">
                <a:solidFill>
                  <a:srgbClr val="FFFFFF"/>
                </a:solidFill>
                <a:latin typeface="Avenir Book"/>
                <a:ea typeface="Avenir Book"/>
                <a:cs typeface="Avenir Book"/>
                <a:sym typeface="Avenir Book"/>
              </a:defRPr>
            </a:pPr>
            <a:r>
              <a:t>The government has said they will punish anyone they can prove is using a VPN… </a:t>
            </a:r>
            <a:br/>
            <a:br/>
            <a:r>
              <a:t>but you </a:t>
            </a:r>
            <a:r>
              <a:rPr>
                <a:latin typeface="Avenir Book Oblique"/>
                <a:ea typeface="Avenir Book Oblique"/>
                <a:cs typeface="Avenir Book Oblique"/>
                <a:sym typeface="Avenir Book Oblique"/>
              </a:rPr>
              <a:t>want</a:t>
            </a:r>
            <a:r>
              <a:t> to use a VPN to connect to a specific website.</a:t>
            </a:r>
          </a:p>
          <a:p>
            <a:pPr marL="609600" indent="-609600">
              <a:defRPr sz="7000">
                <a:solidFill>
                  <a:srgbClr val="FFFFFF"/>
                </a:solidFill>
                <a:latin typeface="Avenir Book"/>
                <a:ea typeface="Avenir Book"/>
                <a:cs typeface="Avenir Book"/>
                <a:sym typeface="Avenir Book"/>
              </a:defRPr>
            </a:pPr>
            <a:r>
              <a:t>How do you ensure that you cannot be caught?</a:t>
            </a:r>
          </a:p>
        </p:txBody>
      </p:sp>
      <p:sp>
        <p:nvSpPr>
          <p:cNvPr id="329" name="shutdowngame.apc.org"/>
          <p:cNvSpPr txBox="1"/>
          <p:nvPr/>
        </p:nvSpPr>
        <p:spPr>
          <a:xfrm>
            <a:off x="16699617" y="12523650"/>
            <a:ext cx="7368224"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lide Title"/>
          <p:cNvSpPr txBox="1"/>
          <p:nvPr>
            <p:ph type="title"/>
          </p:nvPr>
        </p:nvSpPr>
        <p:spPr>
          <a:prstGeom prst="rect">
            <a:avLst/>
          </a:prstGeom>
        </p:spPr>
        <p:txBody>
          <a:bodyPr/>
          <a:lstStyle/>
          <a:p>
            <a:pPr/>
          </a:p>
        </p:txBody>
      </p:sp>
      <p:sp>
        <p:nvSpPr>
          <p:cNvPr id="332" name="Slide Subtitle"/>
          <p:cNvSpPr txBox="1"/>
          <p:nvPr>
            <p:ph type="body" idx="21"/>
          </p:nvPr>
        </p:nvSpPr>
        <p:spPr>
          <a:prstGeom prst="rect">
            <a:avLst/>
          </a:prstGeom>
        </p:spPr>
        <p:txBody>
          <a:bodyPr/>
          <a:lstStyle/>
          <a:p>
            <a:pPr/>
          </a:p>
        </p:txBody>
      </p:sp>
      <p:sp>
        <p:nvSpPr>
          <p:cNvPr id="333" name="Slide bullet text"/>
          <p:cNvSpPr txBox="1"/>
          <p:nvPr>
            <p:ph type="body" idx="1"/>
          </p:nvPr>
        </p:nvSpPr>
        <p:spPr>
          <a:prstGeom prst="rect">
            <a:avLst/>
          </a:prstGeom>
        </p:spPr>
        <p:txBody>
          <a:bodyPr/>
          <a:lstStyle/>
          <a:p>
            <a:pPr/>
          </a:p>
        </p:txBody>
      </p:sp>
      <p:pic>
        <p:nvPicPr>
          <p:cNvPr id="334" name="scenario6.jpg" descr="scenario6.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39936"/>
        </a:solidFill>
      </p:bgPr>
    </p:bg>
    <p:spTree>
      <p:nvGrpSpPr>
        <p:cNvPr id="1" name=""/>
        <p:cNvGrpSpPr/>
        <p:nvPr/>
      </p:nvGrpSpPr>
      <p:grpSpPr>
        <a:xfrm>
          <a:off x="0" y="0"/>
          <a:ext cx="0" cy="0"/>
          <a:chOff x="0" y="0"/>
          <a:chExt cx="0" cy="0"/>
        </a:xfrm>
      </p:grpSpPr>
      <p:sp>
        <p:nvSpPr>
          <p:cNvPr id="169" name="Game Objectives"/>
          <p:cNvSpPr txBox="1"/>
          <p:nvPr>
            <p:ph type="title"/>
          </p:nvPr>
        </p:nvSpPr>
        <p:spPr>
          <a:xfrm>
            <a:off x="1206500" y="952500"/>
            <a:ext cx="21971000" cy="1857675"/>
          </a:xfrm>
          <a:prstGeom prst="rect">
            <a:avLst/>
          </a:prstGeom>
        </p:spPr>
        <p:txBody>
          <a:bodyPr/>
          <a:lstStyle>
            <a:lvl1pPr defTabSz="1365469">
              <a:defRPr b="0" cap="all" spc="-201" sz="10080">
                <a:solidFill>
                  <a:srgbClr val="FFFFFF"/>
                </a:solidFill>
                <a:latin typeface="Avenir Heavy"/>
                <a:ea typeface="Avenir Heavy"/>
                <a:cs typeface="Avenir Heavy"/>
                <a:sym typeface="Avenir Heavy"/>
              </a:defRPr>
            </a:lvl1pPr>
          </a:lstStyle>
          <a:p>
            <a:pPr/>
            <a:r>
              <a:t>Game Objectives</a:t>
            </a:r>
          </a:p>
        </p:txBody>
      </p:sp>
      <p:sp>
        <p:nvSpPr>
          <p:cNvPr id="170" name="Understanding internet infrastructure: provide participants with a comprehensive understanding of the fundamental technical concepts governing internet infrastructure and enabling participants to gain insights into how the various types of shutdowns are "/>
          <p:cNvSpPr txBox="1"/>
          <p:nvPr>
            <p:ph type="body" idx="1"/>
          </p:nvPr>
        </p:nvSpPr>
        <p:spPr>
          <a:xfrm>
            <a:off x="1206500" y="3349388"/>
            <a:ext cx="21971000" cy="9155128"/>
          </a:xfrm>
          <a:prstGeom prst="rect">
            <a:avLst/>
          </a:prstGeom>
        </p:spPr>
        <p:txBody>
          <a:bodyPr/>
          <a:lstStyle/>
          <a:p>
            <a:pPr marL="512064" indent="-512064" defTabSz="2048204">
              <a:spcBef>
                <a:spcPts val="3700"/>
              </a:spcBef>
              <a:defRPr sz="4619">
                <a:solidFill>
                  <a:srgbClr val="FFFFFF"/>
                </a:solidFill>
                <a:latin typeface="Avenir Book"/>
                <a:ea typeface="Avenir Book"/>
                <a:cs typeface="Avenir Book"/>
                <a:sym typeface="Avenir Book"/>
              </a:defRPr>
            </a:pPr>
            <a:r>
              <a:rPr>
                <a:latin typeface="Avenir Heavy"/>
                <a:ea typeface="Avenir Heavy"/>
                <a:cs typeface="Avenir Heavy"/>
                <a:sym typeface="Avenir Heavy"/>
              </a:rPr>
              <a:t>Understanding internet infrastructure:</a:t>
            </a:r>
            <a:r>
              <a:t> provide participants with a comprehensive understanding of the fundamental technical concepts governing internet infrastructure and enabling participants to gain insights into how the various types of shutdowns are technically executed.</a:t>
            </a:r>
          </a:p>
          <a:p>
            <a:pPr marL="512064" indent="-512064" defTabSz="2048204">
              <a:spcBef>
                <a:spcPts val="3700"/>
              </a:spcBef>
              <a:defRPr sz="4619">
                <a:solidFill>
                  <a:srgbClr val="FFFFFF"/>
                </a:solidFill>
                <a:latin typeface="Avenir Book"/>
                <a:ea typeface="Avenir Book"/>
                <a:cs typeface="Avenir Book"/>
                <a:sym typeface="Avenir Book"/>
              </a:defRPr>
            </a:pPr>
            <a:r>
              <a:rPr>
                <a:latin typeface="Avenir Heavy"/>
                <a:ea typeface="Avenir Heavy"/>
                <a:cs typeface="Avenir Heavy"/>
                <a:sym typeface="Avenir Heavy"/>
              </a:rPr>
              <a:t>Circumventing shutdowns: </a:t>
            </a:r>
            <a:r>
              <a:t>To enhance participants' knowledge about the mechanisms and strategies that can be employed to circumvent internet shutdowns. This includes exploring ways to protect themselves from potential government retaliation, thereby empowering individuals with the skills and awareness needed to navigate and mitigate the impact of shutdowns effectively.</a:t>
            </a:r>
          </a:p>
          <a:p>
            <a:pPr marL="512064" indent="-512064" defTabSz="2048204">
              <a:spcBef>
                <a:spcPts val="3700"/>
              </a:spcBef>
              <a:defRPr sz="4619">
                <a:solidFill>
                  <a:srgbClr val="FFFFFF"/>
                </a:solidFill>
                <a:latin typeface="Avenir Book"/>
                <a:ea typeface="Avenir Book"/>
                <a:cs typeface="Avenir Book"/>
                <a:sym typeface="Avenir Book"/>
              </a:defRPr>
            </a:pPr>
            <a:r>
              <a:rPr>
                <a:latin typeface="Avenir Heavy"/>
                <a:ea typeface="Avenir Heavy"/>
                <a:cs typeface="Avenir Heavy"/>
                <a:sym typeface="Avenir Heavy"/>
              </a:rPr>
              <a:t>Facilitate learning in a safe environment</a:t>
            </a:r>
            <a:r>
              <a:t> where all can participate and all voices are respected.</a:t>
            </a:r>
          </a:p>
        </p:txBody>
      </p:sp>
      <p:sp>
        <p:nvSpPr>
          <p:cNvPr id="171" name="shutdowngame.apc.org"/>
          <p:cNvSpPr txBox="1"/>
          <p:nvPr/>
        </p:nvSpPr>
        <p:spPr>
          <a:xfrm>
            <a:off x="16858490"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36"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337"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338"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339"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340"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341"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342"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343"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344"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345"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346"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BD00"/>
        </a:solidFill>
      </p:bgPr>
    </p:bg>
    <p:spTree>
      <p:nvGrpSpPr>
        <p:cNvPr id="1" name=""/>
        <p:cNvGrpSpPr/>
        <p:nvPr/>
      </p:nvGrpSpPr>
      <p:grpSpPr>
        <a:xfrm>
          <a:off x="0" y="0"/>
          <a:ext cx="0" cy="0"/>
          <a:chOff x="0" y="0"/>
          <a:chExt cx="0" cy="0"/>
        </a:xfrm>
      </p:grpSpPr>
      <p:sp>
        <p:nvSpPr>
          <p:cNvPr id="348" name="Scenario 7: GEOLOCATION"/>
          <p:cNvSpPr txBox="1"/>
          <p:nvPr>
            <p:ph type="title"/>
          </p:nvPr>
        </p:nvSpPr>
        <p:spPr>
          <a:xfrm>
            <a:off x="1206500" y="952500"/>
            <a:ext cx="21971000" cy="1857675"/>
          </a:xfrm>
          <a:prstGeom prst="rect">
            <a:avLst/>
          </a:prstGeom>
        </p:spPr>
        <p:txBody>
          <a:bodyPr/>
          <a:lstStyle>
            <a:lvl1pPr algn="ctr" defTabSz="1365469">
              <a:defRPr b="0" cap="all" spc="-201" sz="10080">
                <a:solidFill>
                  <a:srgbClr val="000000"/>
                </a:solidFill>
                <a:latin typeface="Avenir Heavy"/>
                <a:ea typeface="Avenir Heavy"/>
                <a:cs typeface="Avenir Heavy"/>
                <a:sym typeface="Avenir Heavy"/>
              </a:defRPr>
            </a:lvl1pPr>
          </a:lstStyle>
          <a:p>
            <a:pPr/>
            <a:r>
              <a:t>Scenario 7: GEOLOCATION</a:t>
            </a:r>
          </a:p>
        </p:txBody>
      </p:sp>
      <p:sp>
        <p:nvSpPr>
          <p:cNvPr id="349" name="In your region, the government is preventing you from downloading a certain app (e.g. a social media platform, Telegram) or blocks specific known IP addresses of certain VPNs.…"/>
          <p:cNvSpPr txBox="1"/>
          <p:nvPr>
            <p:ph type="body" idx="1"/>
          </p:nvPr>
        </p:nvSpPr>
        <p:spPr>
          <a:xfrm>
            <a:off x="1206500" y="3349388"/>
            <a:ext cx="21971000" cy="9155128"/>
          </a:xfrm>
          <a:prstGeom prst="rect">
            <a:avLst/>
          </a:prstGeom>
        </p:spPr>
        <p:txBody>
          <a:bodyPr/>
          <a:lstStyle/>
          <a:p>
            <a:pPr marL="609600" indent="-609600">
              <a:defRPr sz="7000">
                <a:latin typeface="Avenir Book"/>
                <a:ea typeface="Avenir Book"/>
                <a:cs typeface="Avenir Book"/>
                <a:sym typeface="Avenir Book"/>
              </a:defRPr>
            </a:pPr>
            <a:r>
              <a:t> In your region, the government is preventing you from downloading a certain app (e.g. a social media platform, Telegram) or blocks specific known IP addresses of certain VPNs.</a:t>
            </a:r>
          </a:p>
          <a:p>
            <a:pPr marL="609600" indent="-609600">
              <a:defRPr sz="7000">
                <a:latin typeface="Avenir Book"/>
                <a:ea typeface="Avenir Book"/>
                <a:cs typeface="Avenir Book"/>
                <a:sym typeface="Avenir Book"/>
              </a:defRPr>
            </a:pPr>
            <a:r>
              <a:t>How can you download and use this app anyway?</a:t>
            </a:r>
          </a:p>
        </p:txBody>
      </p:sp>
      <p:sp>
        <p:nvSpPr>
          <p:cNvPr id="350" name="shutdowngame.apc.org"/>
          <p:cNvSpPr txBox="1"/>
          <p:nvPr/>
        </p:nvSpPr>
        <p:spPr>
          <a:xfrm>
            <a:off x="16896590" y="12656044"/>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Slide Title"/>
          <p:cNvSpPr txBox="1"/>
          <p:nvPr>
            <p:ph type="title"/>
          </p:nvPr>
        </p:nvSpPr>
        <p:spPr>
          <a:prstGeom prst="rect">
            <a:avLst/>
          </a:prstGeom>
        </p:spPr>
        <p:txBody>
          <a:bodyPr/>
          <a:lstStyle/>
          <a:p>
            <a:pPr/>
          </a:p>
        </p:txBody>
      </p:sp>
      <p:sp>
        <p:nvSpPr>
          <p:cNvPr id="353" name="Slide Subtitle"/>
          <p:cNvSpPr txBox="1"/>
          <p:nvPr>
            <p:ph type="body" idx="21"/>
          </p:nvPr>
        </p:nvSpPr>
        <p:spPr>
          <a:prstGeom prst="rect">
            <a:avLst/>
          </a:prstGeom>
        </p:spPr>
        <p:txBody>
          <a:bodyPr/>
          <a:lstStyle/>
          <a:p>
            <a:pPr/>
          </a:p>
        </p:txBody>
      </p:sp>
      <p:sp>
        <p:nvSpPr>
          <p:cNvPr id="354" name="Slide bullet text"/>
          <p:cNvSpPr txBox="1"/>
          <p:nvPr>
            <p:ph type="body" idx="1"/>
          </p:nvPr>
        </p:nvSpPr>
        <p:spPr>
          <a:prstGeom prst="rect">
            <a:avLst/>
          </a:prstGeom>
        </p:spPr>
        <p:txBody>
          <a:bodyPr/>
          <a:lstStyle/>
          <a:p>
            <a:pPr/>
          </a:p>
        </p:txBody>
      </p:sp>
      <p:pic>
        <p:nvPicPr>
          <p:cNvPr id="355" name="scenario6.jpg" descr="scenario6.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57"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358"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359"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360"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361"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362"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363"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364"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365"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366"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367"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EA8AE"/>
        </a:solidFill>
      </p:bgPr>
    </p:bg>
    <p:spTree>
      <p:nvGrpSpPr>
        <p:cNvPr id="1" name=""/>
        <p:cNvGrpSpPr/>
        <p:nvPr/>
      </p:nvGrpSpPr>
      <p:grpSpPr>
        <a:xfrm>
          <a:off x="0" y="0"/>
          <a:ext cx="0" cy="0"/>
          <a:chOff x="0" y="0"/>
          <a:chExt cx="0" cy="0"/>
        </a:xfrm>
      </p:grpSpPr>
      <p:sp>
        <p:nvSpPr>
          <p:cNvPr id="369" name="Scenario 8: Cell phone jamming"/>
          <p:cNvSpPr txBox="1"/>
          <p:nvPr>
            <p:ph type="title"/>
          </p:nvPr>
        </p:nvSpPr>
        <p:spPr>
          <a:xfrm>
            <a:off x="1206500" y="952500"/>
            <a:ext cx="21971000" cy="1857675"/>
          </a:xfrm>
          <a:prstGeom prst="rect">
            <a:avLst/>
          </a:prstGeom>
        </p:spPr>
        <p:txBody>
          <a:bodyPr/>
          <a:lstStyle>
            <a:lvl1pPr algn="ctr" defTabSz="1316703">
              <a:defRPr b="0" cap="all" spc="-194" sz="9720">
                <a:solidFill>
                  <a:srgbClr val="000000"/>
                </a:solidFill>
                <a:latin typeface="Avenir Heavy"/>
                <a:ea typeface="Avenir Heavy"/>
                <a:cs typeface="Avenir Heavy"/>
                <a:sym typeface="Avenir Heavy"/>
              </a:defRPr>
            </a:lvl1pPr>
          </a:lstStyle>
          <a:p>
            <a:pPr/>
            <a:r>
              <a:t>Scenario 8: Cell phone jamming</a:t>
            </a:r>
          </a:p>
        </p:txBody>
      </p:sp>
      <p:sp>
        <p:nvSpPr>
          <p:cNvPr id="370" name="You are in a protest together with your friends. You are using the cell (mobile) phone network. You have good cell phone reception, but you are unable to send or receive messages. You suspect the network is jammed.…"/>
          <p:cNvSpPr txBox="1"/>
          <p:nvPr>
            <p:ph type="body" idx="1"/>
          </p:nvPr>
        </p:nvSpPr>
        <p:spPr>
          <a:xfrm>
            <a:off x="1206500" y="3349388"/>
            <a:ext cx="21971000" cy="9155128"/>
          </a:xfrm>
          <a:prstGeom prst="rect">
            <a:avLst/>
          </a:prstGeom>
        </p:spPr>
        <p:txBody>
          <a:bodyPr/>
          <a:lstStyle/>
          <a:p>
            <a:pPr marL="548640" indent="-548640" defTabSz="2194505">
              <a:spcBef>
                <a:spcPts val="4000"/>
              </a:spcBef>
              <a:defRPr sz="6300">
                <a:latin typeface="Avenir Book"/>
                <a:ea typeface="Avenir Book"/>
                <a:cs typeface="Avenir Book"/>
                <a:sym typeface="Avenir Book"/>
              </a:defRPr>
            </a:pPr>
            <a:r>
              <a:t>You are in a protest together with your friends. You are using the cell (mobile) phone network. You have good cell phone reception, but you are unable to send or receive messages. You suspect the network is jammed. </a:t>
            </a:r>
          </a:p>
          <a:p>
            <a:pPr marL="548640" indent="-548640" defTabSz="2194505">
              <a:spcBef>
                <a:spcPts val="4000"/>
              </a:spcBef>
              <a:defRPr sz="6300">
                <a:latin typeface="Avenir Book"/>
                <a:ea typeface="Avenir Book"/>
                <a:cs typeface="Avenir Book"/>
                <a:sym typeface="Avenir Book"/>
              </a:defRPr>
            </a:pPr>
            <a:r>
              <a:t>What can you use to stay connected to your fellow protestors? </a:t>
            </a:r>
          </a:p>
          <a:p>
            <a:pPr marL="548640" indent="-548640" defTabSz="2194505">
              <a:spcBef>
                <a:spcPts val="4000"/>
              </a:spcBef>
              <a:defRPr sz="6300">
                <a:latin typeface="Avenir Book"/>
                <a:ea typeface="Avenir Book"/>
                <a:cs typeface="Avenir Book"/>
                <a:sym typeface="Avenir Book"/>
              </a:defRPr>
            </a:pPr>
            <a:r>
              <a:t>Please note this scenario requires a solution based on a wildcard (so no standard circumvention card will work)</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Slide Title"/>
          <p:cNvSpPr txBox="1"/>
          <p:nvPr>
            <p:ph type="title"/>
          </p:nvPr>
        </p:nvSpPr>
        <p:spPr>
          <a:prstGeom prst="rect">
            <a:avLst/>
          </a:prstGeom>
        </p:spPr>
        <p:txBody>
          <a:bodyPr/>
          <a:lstStyle/>
          <a:p>
            <a:pPr/>
          </a:p>
        </p:txBody>
      </p:sp>
      <p:sp>
        <p:nvSpPr>
          <p:cNvPr id="373" name="Slide Subtitle"/>
          <p:cNvSpPr txBox="1"/>
          <p:nvPr>
            <p:ph type="body" idx="21"/>
          </p:nvPr>
        </p:nvSpPr>
        <p:spPr>
          <a:prstGeom prst="rect">
            <a:avLst/>
          </a:prstGeom>
        </p:spPr>
        <p:txBody>
          <a:bodyPr/>
          <a:lstStyle/>
          <a:p>
            <a:pPr/>
          </a:p>
        </p:txBody>
      </p:sp>
      <p:sp>
        <p:nvSpPr>
          <p:cNvPr id="374" name="Slide bullet text"/>
          <p:cNvSpPr txBox="1"/>
          <p:nvPr>
            <p:ph type="body" idx="1"/>
          </p:nvPr>
        </p:nvSpPr>
        <p:spPr>
          <a:prstGeom prst="rect">
            <a:avLst/>
          </a:prstGeom>
        </p:spPr>
        <p:txBody>
          <a:bodyPr/>
          <a:lstStyle/>
          <a:p>
            <a:pPr/>
          </a:p>
        </p:txBody>
      </p:sp>
      <p:pic>
        <p:nvPicPr>
          <p:cNvPr id="375" name="scenario8.jpg" descr="scenario8.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77"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378"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379"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380"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381"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382"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383"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384"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385"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386"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387"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78C85"/>
        </a:solidFill>
      </p:bgPr>
    </p:bg>
    <p:spTree>
      <p:nvGrpSpPr>
        <p:cNvPr id="1" name=""/>
        <p:cNvGrpSpPr/>
        <p:nvPr/>
      </p:nvGrpSpPr>
      <p:grpSpPr>
        <a:xfrm>
          <a:off x="0" y="0"/>
          <a:ext cx="0" cy="0"/>
          <a:chOff x="0" y="0"/>
          <a:chExt cx="0" cy="0"/>
        </a:xfrm>
      </p:grpSpPr>
      <p:sp>
        <p:nvSpPr>
          <p:cNvPr id="389" name="Scenario 9: Localised shutdown"/>
          <p:cNvSpPr txBox="1"/>
          <p:nvPr>
            <p:ph type="title"/>
          </p:nvPr>
        </p:nvSpPr>
        <p:spPr>
          <a:xfrm>
            <a:off x="1206500" y="952500"/>
            <a:ext cx="21971000" cy="1857675"/>
          </a:xfrm>
          <a:prstGeom prst="rect">
            <a:avLst/>
          </a:prstGeom>
        </p:spPr>
        <p:txBody>
          <a:bodyPr/>
          <a:lstStyle>
            <a:lvl1pPr algn="ctr" defTabSz="1292319">
              <a:defRPr b="0" cap="all" spc="-190" sz="9539">
                <a:solidFill>
                  <a:srgbClr val="FFFFFF"/>
                </a:solidFill>
                <a:latin typeface="Avenir Heavy"/>
                <a:ea typeface="Avenir Heavy"/>
                <a:cs typeface="Avenir Heavy"/>
                <a:sym typeface="Avenir Heavy"/>
              </a:defRPr>
            </a:lvl1pPr>
          </a:lstStyle>
          <a:p>
            <a:pPr/>
            <a:r>
              <a:t>Scenario 9: Localised shutdown</a:t>
            </a:r>
          </a:p>
        </p:txBody>
      </p:sp>
      <p:sp>
        <p:nvSpPr>
          <p:cNvPr id="390" name="Due to protests, the government does not want citizens from your region to connect to the internet.…"/>
          <p:cNvSpPr txBox="1"/>
          <p:nvPr>
            <p:ph type="body" idx="1"/>
          </p:nvPr>
        </p:nvSpPr>
        <p:spPr>
          <a:xfrm>
            <a:off x="1206500" y="3349388"/>
            <a:ext cx="21971000" cy="9155128"/>
          </a:xfrm>
          <a:prstGeom prst="rect">
            <a:avLst/>
          </a:prstGeom>
        </p:spPr>
        <p:txBody>
          <a:bodyPr/>
          <a:lstStyle/>
          <a:p>
            <a:pPr marL="609600" indent="-609600">
              <a:defRPr sz="7000">
                <a:solidFill>
                  <a:srgbClr val="FFFFFF"/>
                </a:solidFill>
                <a:latin typeface="Avenir Book"/>
                <a:ea typeface="Avenir Book"/>
                <a:cs typeface="Avenir Book"/>
                <a:sym typeface="Avenir Book"/>
              </a:defRPr>
            </a:pPr>
            <a:r>
              <a:t>Due to protests, the government does not want citizens from your region to connect to the internet. </a:t>
            </a:r>
          </a:p>
          <a:p>
            <a:pPr marL="609600" indent="-609600">
              <a:defRPr sz="7000">
                <a:solidFill>
                  <a:srgbClr val="FFFFFF"/>
                </a:solidFill>
                <a:latin typeface="Avenir Book"/>
                <a:ea typeface="Avenir Book"/>
                <a:cs typeface="Avenir Book"/>
                <a:sym typeface="Avenir Book"/>
              </a:defRPr>
            </a:pPr>
            <a:r>
              <a:t>It is said that when data packets with their IP addresses reach the government-managed IXPs, the packets are discarded. </a:t>
            </a:r>
          </a:p>
          <a:p>
            <a:pPr marL="609600" indent="-609600">
              <a:defRPr sz="7000">
                <a:solidFill>
                  <a:srgbClr val="FFFFFF"/>
                </a:solidFill>
                <a:latin typeface="Avenir Book"/>
                <a:ea typeface="Avenir Book"/>
                <a:cs typeface="Avenir Book"/>
                <a:sym typeface="Avenir Book"/>
              </a:defRPr>
            </a:pPr>
            <a:r>
              <a:t>What can you do?</a:t>
            </a:r>
          </a:p>
        </p:txBody>
      </p:sp>
      <p:sp>
        <p:nvSpPr>
          <p:cNvPr id="391" name="shutdowngame.apc.org"/>
          <p:cNvSpPr txBox="1"/>
          <p:nvPr/>
        </p:nvSpPr>
        <p:spPr>
          <a:xfrm>
            <a:off x="16832011" y="12603086"/>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lide Title"/>
          <p:cNvSpPr txBox="1"/>
          <p:nvPr>
            <p:ph type="title"/>
          </p:nvPr>
        </p:nvSpPr>
        <p:spPr>
          <a:prstGeom prst="rect">
            <a:avLst/>
          </a:prstGeom>
        </p:spPr>
        <p:txBody>
          <a:bodyPr/>
          <a:lstStyle/>
          <a:p>
            <a:pPr/>
          </a:p>
        </p:txBody>
      </p:sp>
      <p:sp>
        <p:nvSpPr>
          <p:cNvPr id="394" name="Slide Subtitle"/>
          <p:cNvSpPr txBox="1"/>
          <p:nvPr>
            <p:ph type="body" idx="21"/>
          </p:nvPr>
        </p:nvSpPr>
        <p:spPr>
          <a:prstGeom prst="rect">
            <a:avLst/>
          </a:prstGeom>
        </p:spPr>
        <p:txBody>
          <a:bodyPr/>
          <a:lstStyle/>
          <a:p>
            <a:pPr/>
          </a:p>
        </p:txBody>
      </p:sp>
      <p:sp>
        <p:nvSpPr>
          <p:cNvPr id="395" name="Slide bullet text"/>
          <p:cNvSpPr txBox="1"/>
          <p:nvPr>
            <p:ph type="body" idx="1"/>
          </p:nvPr>
        </p:nvSpPr>
        <p:spPr>
          <a:prstGeom prst="rect">
            <a:avLst/>
          </a:prstGeom>
        </p:spPr>
        <p:txBody>
          <a:bodyPr/>
          <a:lstStyle/>
          <a:p>
            <a:pPr/>
          </a:p>
        </p:txBody>
      </p:sp>
      <p:pic>
        <p:nvPicPr>
          <p:cNvPr id="396" name="scenario9.jpg" descr="scenario9.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98"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399"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400"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401"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402"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403"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404"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405"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406"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407"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408" name="shutdowngame.apc.org"/>
          <p:cNvSpPr txBox="1"/>
          <p:nvPr/>
        </p:nvSpPr>
        <p:spPr>
          <a:xfrm>
            <a:off x="20174160" y="12974492"/>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3" name="Slide Title"/>
          <p:cNvSpPr txBox="1"/>
          <p:nvPr>
            <p:ph type="title"/>
          </p:nvPr>
        </p:nvSpPr>
        <p:spPr>
          <a:prstGeom prst="rect">
            <a:avLst/>
          </a:prstGeom>
        </p:spPr>
        <p:txBody>
          <a:bodyPr/>
          <a:lstStyle/>
          <a:p>
            <a:pPr/>
          </a:p>
        </p:txBody>
      </p:sp>
      <p:sp>
        <p:nvSpPr>
          <p:cNvPr id="174" name="Slide Subtitle"/>
          <p:cNvSpPr txBox="1"/>
          <p:nvPr>
            <p:ph type="body" idx="21"/>
          </p:nvPr>
        </p:nvSpPr>
        <p:spPr>
          <a:prstGeom prst="rect">
            <a:avLst/>
          </a:prstGeom>
        </p:spPr>
        <p:txBody>
          <a:bodyPr/>
          <a:lstStyle/>
          <a:p>
            <a:pPr/>
          </a:p>
        </p:txBody>
      </p:sp>
      <p:sp>
        <p:nvSpPr>
          <p:cNvPr id="175" name="Slide bullet text"/>
          <p:cNvSpPr txBox="1"/>
          <p:nvPr>
            <p:ph type="body" idx="1"/>
          </p:nvPr>
        </p:nvSpPr>
        <p:spPr>
          <a:prstGeom prst="rect">
            <a:avLst/>
          </a:prstGeom>
        </p:spPr>
        <p:txBody>
          <a:bodyPr/>
          <a:lstStyle/>
          <a:p>
            <a:pPr/>
          </a:p>
        </p:txBody>
      </p:sp>
      <p:pic>
        <p:nvPicPr>
          <p:cNvPr id="176" name="unconnected devices.jpg" descr="unconnected devices.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BC5793"/>
        </a:solidFill>
      </p:bgPr>
    </p:bg>
    <p:spTree>
      <p:nvGrpSpPr>
        <p:cNvPr id="1" name=""/>
        <p:cNvGrpSpPr/>
        <p:nvPr/>
      </p:nvGrpSpPr>
      <p:grpSpPr>
        <a:xfrm>
          <a:off x="0" y="0"/>
          <a:ext cx="0" cy="0"/>
          <a:chOff x="0" y="0"/>
          <a:chExt cx="0" cy="0"/>
        </a:xfrm>
      </p:grpSpPr>
      <p:sp>
        <p:nvSpPr>
          <p:cNvPr id="410" name="Scenario 10: Only VIPs can connect"/>
          <p:cNvSpPr txBox="1"/>
          <p:nvPr>
            <p:ph type="title"/>
          </p:nvPr>
        </p:nvSpPr>
        <p:spPr>
          <a:xfrm>
            <a:off x="1206500" y="952500"/>
            <a:ext cx="21971000" cy="1857675"/>
          </a:xfrm>
          <a:prstGeom prst="rect">
            <a:avLst/>
          </a:prstGeom>
        </p:spPr>
        <p:txBody>
          <a:bodyPr/>
          <a:lstStyle>
            <a:lvl1pPr algn="ctr" defTabSz="1194786">
              <a:defRPr b="0" cap="all" spc="-176" sz="8820">
                <a:solidFill>
                  <a:srgbClr val="FFFFFF"/>
                </a:solidFill>
                <a:latin typeface="Avenir Heavy"/>
                <a:ea typeface="Avenir Heavy"/>
                <a:cs typeface="Avenir Heavy"/>
                <a:sym typeface="Avenir Heavy"/>
              </a:defRPr>
            </a:lvl1pPr>
          </a:lstStyle>
          <a:p>
            <a:pPr/>
            <a:r>
              <a:t>Scenario 10: Only VIPs can connect</a:t>
            </a:r>
          </a:p>
        </p:txBody>
      </p:sp>
      <p:sp>
        <p:nvSpPr>
          <p:cNvPr id="411" name="When you send information via the internet, it seems to be blocked, you can’t reach any server!…"/>
          <p:cNvSpPr txBox="1"/>
          <p:nvPr>
            <p:ph type="body" idx="1"/>
          </p:nvPr>
        </p:nvSpPr>
        <p:spPr>
          <a:xfrm>
            <a:off x="1206500" y="3349388"/>
            <a:ext cx="21971000" cy="9155128"/>
          </a:xfrm>
          <a:prstGeom prst="rect">
            <a:avLst/>
          </a:prstGeom>
        </p:spPr>
        <p:txBody>
          <a:bodyPr/>
          <a:lstStyle/>
          <a:p>
            <a:pPr marL="579120" indent="-579120" defTabSz="2316421">
              <a:spcBef>
                <a:spcPts val="4200"/>
              </a:spcBef>
              <a:defRPr sz="6650">
                <a:solidFill>
                  <a:srgbClr val="FFFFFF"/>
                </a:solidFill>
                <a:latin typeface="Avenir Book"/>
                <a:ea typeface="Avenir Book"/>
                <a:cs typeface="Avenir Book"/>
                <a:sym typeface="Avenir Book"/>
              </a:defRPr>
            </a:pPr>
            <a:r>
              <a:t>When you send information via the internet, it seems to be blocked, you can’t reach any server! </a:t>
            </a:r>
          </a:p>
          <a:p>
            <a:pPr marL="579120" indent="-579120" defTabSz="2316421">
              <a:spcBef>
                <a:spcPts val="4200"/>
              </a:spcBef>
              <a:defRPr sz="6650">
                <a:solidFill>
                  <a:srgbClr val="FFFFFF"/>
                </a:solidFill>
                <a:latin typeface="Avenir Book"/>
                <a:ea typeface="Avenir Book"/>
                <a:cs typeface="Avenir Book"/>
                <a:sym typeface="Avenir Book"/>
              </a:defRPr>
            </a:pPr>
            <a:r>
              <a:t>However, your neighbour and best friend who works in the government tells you that she can access all resources just fine. </a:t>
            </a:r>
          </a:p>
          <a:p>
            <a:pPr marL="579120" indent="-579120" defTabSz="2316421">
              <a:spcBef>
                <a:spcPts val="4200"/>
              </a:spcBef>
              <a:defRPr sz="6650">
                <a:solidFill>
                  <a:srgbClr val="FFFFFF"/>
                </a:solidFill>
                <a:latin typeface="Avenir Book"/>
                <a:ea typeface="Avenir Book"/>
                <a:cs typeface="Avenir Book"/>
                <a:sym typeface="Avenir Book"/>
              </a:defRPr>
            </a:pPr>
            <a:r>
              <a:t>You are both connected to the same ISP.</a:t>
            </a:r>
          </a:p>
          <a:p>
            <a:pPr marL="579120" indent="-579120" defTabSz="2316421">
              <a:spcBef>
                <a:spcPts val="4200"/>
              </a:spcBef>
              <a:defRPr sz="6650">
                <a:solidFill>
                  <a:srgbClr val="FFFFFF"/>
                </a:solidFill>
                <a:latin typeface="Avenir Book"/>
                <a:ea typeface="Avenir Book"/>
                <a:cs typeface="Avenir Book"/>
                <a:sym typeface="Avenir Book"/>
              </a:defRPr>
            </a:pPr>
            <a:r>
              <a:t>What cards can you use to reach the internet now?</a:t>
            </a:r>
          </a:p>
        </p:txBody>
      </p:sp>
      <p:sp>
        <p:nvSpPr>
          <p:cNvPr id="412" name="shutdowngame.apc.org"/>
          <p:cNvSpPr txBox="1"/>
          <p:nvPr/>
        </p:nvSpPr>
        <p:spPr>
          <a:xfrm>
            <a:off x="16858490" y="12682523"/>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lide Title"/>
          <p:cNvSpPr txBox="1"/>
          <p:nvPr>
            <p:ph type="title"/>
          </p:nvPr>
        </p:nvSpPr>
        <p:spPr>
          <a:prstGeom prst="rect">
            <a:avLst/>
          </a:prstGeom>
        </p:spPr>
        <p:txBody>
          <a:bodyPr/>
          <a:lstStyle/>
          <a:p>
            <a:pPr/>
          </a:p>
        </p:txBody>
      </p:sp>
      <p:sp>
        <p:nvSpPr>
          <p:cNvPr id="415" name="Slide Subtitle"/>
          <p:cNvSpPr txBox="1"/>
          <p:nvPr>
            <p:ph type="body" idx="21"/>
          </p:nvPr>
        </p:nvSpPr>
        <p:spPr>
          <a:prstGeom prst="rect">
            <a:avLst/>
          </a:prstGeom>
        </p:spPr>
        <p:txBody>
          <a:bodyPr/>
          <a:lstStyle/>
          <a:p>
            <a:pPr/>
          </a:p>
        </p:txBody>
      </p:sp>
      <p:sp>
        <p:nvSpPr>
          <p:cNvPr id="416" name="Slide bullet text"/>
          <p:cNvSpPr txBox="1"/>
          <p:nvPr>
            <p:ph type="body" idx="1"/>
          </p:nvPr>
        </p:nvSpPr>
        <p:spPr>
          <a:prstGeom prst="rect">
            <a:avLst/>
          </a:prstGeom>
        </p:spPr>
        <p:txBody>
          <a:bodyPr/>
          <a:lstStyle/>
          <a:p>
            <a:pPr/>
          </a:p>
        </p:txBody>
      </p:sp>
      <p:pic>
        <p:nvPicPr>
          <p:cNvPr id="417" name="scenario10.jpg" descr="scenario10.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19"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420"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421"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422"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423"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424"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425"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426"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427"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428"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429" name="shutdowngame.apc.org"/>
          <p:cNvSpPr txBox="1"/>
          <p:nvPr/>
        </p:nvSpPr>
        <p:spPr>
          <a:xfrm>
            <a:off x="20068246" y="12948015"/>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839936"/>
        </a:solidFill>
      </p:bgPr>
    </p:bg>
    <p:spTree>
      <p:nvGrpSpPr>
        <p:cNvPr id="1" name=""/>
        <p:cNvGrpSpPr/>
        <p:nvPr/>
      </p:nvGrpSpPr>
      <p:grpSpPr>
        <a:xfrm>
          <a:off x="0" y="0"/>
          <a:ext cx="0" cy="0"/>
          <a:chOff x="0" y="0"/>
          <a:chExt cx="0" cy="0"/>
        </a:xfrm>
      </p:grpSpPr>
      <p:sp>
        <p:nvSpPr>
          <p:cNvPr id="431" name="SCENARIO 11: INTERNET THROTTLING"/>
          <p:cNvSpPr txBox="1"/>
          <p:nvPr>
            <p:ph type="title"/>
          </p:nvPr>
        </p:nvSpPr>
        <p:spPr>
          <a:xfrm>
            <a:off x="1206500" y="952500"/>
            <a:ext cx="21971000" cy="1857675"/>
          </a:xfrm>
          <a:prstGeom prst="rect">
            <a:avLst/>
          </a:prstGeom>
        </p:spPr>
        <p:txBody>
          <a:bodyPr/>
          <a:lstStyle>
            <a:lvl1pPr algn="ctr" defTabSz="1292319">
              <a:defRPr b="0" cap="all" spc="-190" sz="9539">
                <a:solidFill>
                  <a:srgbClr val="FFFFFF"/>
                </a:solidFill>
                <a:latin typeface="Avenir Heavy"/>
                <a:ea typeface="Avenir Heavy"/>
                <a:cs typeface="Avenir Heavy"/>
                <a:sym typeface="Avenir Heavy"/>
              </a:defRPr>
            </a:lvl1pPr>
          </a:lstStyle>
          <a:p>
            <a:pPr/>
            <a:r>
              <a:t>SCENARIO 11: INTERNET THROTTLING</a:t>
            </a:r>
          </a:p>
        </p:txBody>
      </p:sp>
      <p:sp>
        <p:nvSpPr>
          <p:cNvPr id="432" name="Throttling is defined as “artificially restricting, but not stopping, the flow of data through a communications network”.…"/>
          <p:cNvSpPr txBox="1"/>
          <p:nvPr>
            <p:ph type="body" idx="1"/>
          </p:nvPr>
        </p:nvSpPr>
        <p:spPr>
          <a:xfrm>
            <a:off x="1206500" y="3349388"/>
            <a:ext cx="21971000" cy="9155128"/>
          </a:xfrm>
          <a:prstGeom prst="rect">
            <a:avLst/>
          </a:prstGeom>
        </p:spPr>
        <p:txBody>
          <a:bodyPr/>
          <a:lstStyle/>
          <a:p>
            <a:pPr marL="609600" indent="-609600">
              <a:defRPr sz="7000">
                <a:solidFill>
                  <a:srgbClr val="FFFFFF"/>
                </a:solidFill>
                <a:latin typeface="Avenir Book"/>
                <a:ea typeface="Avenir Book"/>
                <a:cs typeface="Avenir Book"/>
                <a:sym typeface="Avenir Book"/>
              </a:defRPr>
            </a:pPr>
            <a:r>
              <a:t>Throttling is defined as “artificially restricting, but not stopping, the flow of data through a communications network”. </a:t>
            </a:r>
          </a:p>
          <a:p>
            <a:pPr marL="609600" indent="-609600">
              <a:defRPr sz="7000">
                <a:solidFill>
                  <a:srgbClr val="FFFFFF"/>
                </a:solidFill>
                <a:latin typeface="Avenir Book"/>
                <a:ea typeface="Avenir Book"/>
                <a:cs typeface="Avenir Book"/>
                <a:sym typeface="Avenir Book"/>
              </a:defRPr>
            </a:pPr>
            <a:r>
              <a:t>In this scenario, your internet access may seem available, but it is extremely slow and is effectively unusable for information consumption and sharing.</a:t>
            </a:r>
          </a:p>
          <a:p>
            <a:pPr marL="609600" indent="-609600">
              <a:defRPr sz="7000">
                <a:solidFill>
                  <a:srgbClr val="FFFFFF"/>
                </a:solidFill>
                <a:latin typeface="Avenir Book"/>
                <a:ea typeface="Avenir Book"/>
                <a:cs typeface="Avenir Book"/>
                <a:sym typeface="Avenir Book"/>
              </a:defRPr>
            </a:pPr>
            <a:r>
              <a:t>What card(s) can you use to use the internet again?</a:t>
            </a:r>
          </a:p>
        </p:txBody>
      </p:sp>
      <p:sp>
        <p:nvSpPr>
          <p:cNvPr id="433" name="shutdowngame.apc.org"/>
          <p:cNvSpPr txBox="1"/>
          <p:nvPr/>
        </p:nvSpPr>
        <p:spPr>
          <a:xfrm>
            <a:off x="16884969" y="12550129"/>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Slide Title"/>
          <p:cNvSpPr txBox="1"/>
          <p:nvPr>
            <p:ph type="title"/>
          </p:nvPr>
        </p:nvSpPr>
        <p:spPr>
          <a:prstGeom prst="rect">
            <a:avLst/>
          </a:prstGeom>
        </p:spPr>
        <p:txBody>
          <a:bodyPr/>
          <a:lstStyle/>
          <a:p>
            <a:pPr/>
          </a:p>
        </p:txBody>
      </p:sp>
      <p:sp>
        <p:nvSpPr>
          <p:cNvPr id="436" name="Slide Subtitle"/>
          <p:cNvSpPr txBox="1"/>
          <p:nvPr>
            <p:ph type="body" idx="21"/>
          </p:nvPr>
        </p:nvSpPr>
        <p:spPr>
          <a:prstGeom prst="rect">
            <a:avLst/>
          </a:prstGeom>
        </p:spPr>
        <p:txBody>
          <a:bodyPr/>
          <a:lstStyle/>
          <a:p>
            <a:pPr/>
          </a:p>
        </p:txBody>
      </p:sp>
      <p:sp>
        <p:nvSpPr>
          <p:cNvPr id="437" name="Slide bullet text"/>
          <p:cNvSpPr txBox="1"/>
          <p:nvPr>
            <p:ph type="body" idx="1"/>
          </p:nvPr>
        </p:nvSpPr>
        <p:spPr>
          <a:prstGeom prst="rect">
            <a:avLst/>
          </a:prstGeom>
        </p:spPr>
        <p:txBody>
          <a:bodyPr/>
          <a:lstStyle/>
          <a:p>
            <a:pPr/>
          </a:p>
        </p:txBody>
      </p:sp>
      <p:pic>
        <p:nvPicPr>
          <p:cNvPr id="438" name="scenario11.jpg" descr="scenario11.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40"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441"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442"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443"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444"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445"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446"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447"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448"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449"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450" name="shutdowngame.apc.org"/>
          <p:cNvSpPr txBox="1"/>
          <p:nvPr/>
        </p:nvSpPr>
        <p:spPr>
          <a:xfrm>
            <a:off x="20121202" y="13000971"/>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EBD00"/>
        </a:solidFill>
      </p:bgPr>
    </p:bg>
    <p:spTree>
      <p:nvGrpSpPr>
        <p:cNvPr id="1" name=""/>
        <p:cNvGrpSpPr/>
        <p:nvPr/>
      </p:nvGrpSpPr>
      <p:grpSpPr>
        <a:xfrm>
          <a:off x="0" y="0"/>
          <a:ext cx="0" cy="0"/>
          <a:chOff x="0" y="0"/>
          <a:chExt cx="0" cy="0"/>
        </a:xfrm>
      </p:grpSpPr>
      <p:sp>
        <p:nvSpPr>
          <p:cNvPr id="452" name="SCENARIO 12: ROGUE INFRASTRUCTURE ATTACK"/>
          <p:cNvSpPr txBox="1"/>
          <p:nvPr>
            <p:ph type="title"/>
          </p:nvPr>
        </p:nvSpPr>
        <p:spPr>
          <a:xfrm>
            <a:off x="1206500" y="952500"/>
            <a:ext cx="21971000" cy="1857675"/>
          </a:xfrm>
          <a:prstGeom prst="rect">
            <a:avLst/>
          </a:prstGeom>
        </p:spPr>
        <p:txBody>
          <a:bodyPr/>
          <a:lstStyle>
            <a:lvl1pPr algn="ctr" defTabSz="999718">
              <a:defRPr b="0" cap="all" spc="-147" sz="7380">
                <a:solidFill>
                  <a:srgbClr val="000000"/>
                </a:solidFill>
                <a:latin typeface="Avenir Heavy"/>
                <a:ea typeface="Avenir Heavy"/>
                <a:cs typeface="Avenir Heavy"/>
                <a:sym typeface="Avenir Heavy"/>
              </a:defRPr>
            </a:lvl1pPr>
          </a:lstStyle>
          <a:p>
            <a:pPr/>
            <a:r>
              <a:t>SCENARIO 12: ROGUE INFRASTRUCTURE ATTACK</a:t>
            </a:r>
          </a:p>
        </p:txBody>
      </p:sp>
      <p:sp>
        <p:nvSpPr>
          <p:cNvPr id="453" name="You are in a protest.…"/>
          <p:cNvSpPr txBox="1"/>
          <p:nvPr>
            <p:ph type="body" idx="1"/>
          </p:nvPr>
        </p:nvSpPr>
        <p:spPr>
          <a:xfrm>
            <a:off x="1206500" y="3349388"/>
            <a:ext cx="21971000" cy="9155128"/>
          </a:xfrm>
          <a:prstGeom prst="rect">
            <a:avLst/>
          </a:prstGeom>
        </p:spPr>
        <p:txBody>
          <a:bodyPr/>
          <a:lstStyle/>
          <a:p>
            <a:pPr marL="579120" indent="-579120" defTabSz="2316421">
              <a:spcBef>
                <a:spcPts val="4200"/>
              </a:spcBef>
              <a:defRPr sz="6650">
                <a:latin typeface="Avenir Book"/>
                <a:ea typeface="Avenir Book"/>
                <a:cs typeface="Avenir Book"/>
                <a:sym typeface="Avenir Book"/>
              </a:defRPr>
            </a:pPr>
            <a:r>
              <a:t>You are in a protest. </a:t>
            </a:r>
          </a:p>
          <a:p>
            <a:pPr marL="579120" indent="-579120" defTabSz="2316421">
              <a:spcBef>
                <a:spcPts val="4200"/>
              </a:spcBef>
              <a:defRPr sz="6650">
                <a:latin typeface="Avenir Book"/>
                <a:ea typeface="Avenir Book"/>
                <a:cs typeface="Avenir Book"/>
                <a:sym typeface="Avenir Book"/>
              </a:defRPr>
            </a:pPr>
            <a:r>
              <a:t>You can see “new” Wi-Fi access (or cell phone access) points that the government promotes as faster internet access, with a much stronger signal.</a:t>
            </a:r>
          </a:p>
          <a:p>
            <a:pPr marL="579120" indent="-579120" defTabSz="2316421">
              <a:spcBef>
                <a:spcPts val="4200"/>
              </a:spcBef>
              <a:defRPr sz="6650">
                <a:latin typeface="Avenir Book"/>
                <a:ea typeface="Avenir Book"/>
                <a:cs typeface="Avenir Book"/>
                <a:sym typeface="Avenir Book"/>
              </a:defRPr>
            </a:pPr>
            <a:r>
              <a:t>The connection points are suspicious and seem to lead to government- controlled sites.</a:t>
            </a:r>
          </a:p>
          <a:p>
            <a:pPr marL="579120" indent="-579120" defTabSz="2316421">
              <a:spcBef>
                <a:spcPts val="4200"/>
              </a:spcBef>
              <a:defRPr sz="6650">
                <a:latin typeface="Avenir Book"/>
                <a:ea typeface="Avenir Book"/>
                <a:cs typeface="Avenir Book"/>
                <a:sym typeface="Avenir Book"/>
              </a:defRPr>
            </a:pPr>
            <a:r>
              <a:t>What do you do?</a:t>
            </a:r>
          </a:p>
        </p:txBody>
      </p:sp>
      <p:sp>
        <p:nvSpPr>
          <p:cNvPr id="454" name="shutdowngame.apc.org"/>
          <p:cNvSpPr txBox="1"/>
          <p:nvPr/>
        </p:nvSpPr>
        <p:spPr>
          <a:xfrm>
            <a:off x="16805532" y="12523650"/>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Slide Title"/>
          <p:cNvSpPr txBox="1"/>
          <p:nvPr>
            <p:ph type="title"/>
          </p:nvPr>
        </p:nvSpPr>
        <p:spPr>
          <a:prstGeom prst="rect">
            <a:avLst/>
          </a:prstGeom>
        </p:spPr>
        <p:txBody>
          <a:bodyPr/>
          <a:lstStyle/>
          <a:p>
            <a:pPr/>
          </a:p>
        </p:txBody>
      </p:sp>
      <p:sp>
        <p:nvSpPr>
          <p:cNvPr id="457" name="Slide Subtitle"/>
          <p:cNvSpPr txBox="1"/>
          <p:nvPr>
            <p:ph type="body" idx="21"/>
          </p:nvPr>
        </p:nvSpPr>
        <p:spPr>
          <a:prstGeom prst="rect">
            <a:avLst/>
          </a:prstGeom>
        </p:spPr>
        <p:txBody>
          <a:bodyPr/>
          <a:lstStyle/>
          <a:p>
            <a:pPr/>
          </a:p>
        </p:txBody>
      </p:sp>
      <p:sp>
        <p:nvSpPr>
          <p:cNvPr id="458" name="Slide bullet text"/>
          <p:cNvSpPr txBox="1"/>
          <p:nvPr>
            <p:ph type="body" idx="1"/>
          </p:nvPr>
        </p:nvSpPr>
        <p:spPr>
          <a:prstGeom prst="rect">
            <a:avLst/>
          </a:prstGeom>
        </p:spPr>
        <p:txBody>
          <a:bodyPr/>
          <a:lstStyle/>
          <a:p>
            <a:pPr/>
          </a:p>
        </p:txBody>
      </p:sp>
      <p:pic>
        <p:nvPicPr>
          <p:cNvPr id="459" name="scenario12.jpg" descr="scenario12.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61"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462"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463"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464"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465"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466"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467"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468"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469"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470"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471"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tile tx="0" ty="0" sx="100000" sy="100000" flip="none" algn="tl"/>
        </a:blipFill>
      </p:bgPr>
    </p:bg>
    <p:spTree>
      <p:nvGrpSpPr>
        <p:cNvPr id="1" name=""/>
        <p:cNvGrpSpPr/>
        <p:nvPr/>
      </p:nvGrpSpPr>
      <p:grpSpPr>
        <a:xfrm>
          <a:off x="0" y="0"/>
          <a:ext cx="0" cy="0"/>
          <a:chOff x="0" y="0"/>
          <a:chExt cx="0" cy="0"/>
        </a:xfrm>
      </p:grpSpPr>
      <p:sp>
        <p:nvSpPr>
          <p:cNvPr id="473" name="SCENARIO 13: DEEP PACKET INSPECTION (DPI, ALSO KNOWN AS PACKET SNIFFING)"/>
          <p:cNvSpPr txBox="1"/>
          <p:nvPr>
            <p:ph type="title"/>
          </p:nvPr>
        </p:nvSpPr>
        <p:spPr>
          <a:xfrm>
            <a:off x="1206500" y="952500"/>
            <a:ext cx="21971000" cy="2407626"/>
          </a:xfrm>
          <a:prstGeom prst="rect">
            <a:avLst/>
          </a:prstGeom>
        </p:spPr>
        <p:txBody>
          <a:bodyPr/>
          <a:lstStyle>
            <a:lvl1pPr algn="ctr" defTabSz="999718">
              <a:defRPr b="0" cap="all" spc="-147" sz="7380">
                <a:solidFill>
                  <a:srgbClr val="000000"/>
                </a:solidFill>
                <a:latin typeface="Avenir Heavy"/>
                <a:ea typeface="Avenir Heavy"/>
                <a:cs typeface="Avenir Heavy"/>
                <a:sym typeface="Avenir Heavy"/>
              </a:defRPr>
            </a:lvl1pPr>
          </a:lstStyle>
          <a:p>
            <a:pPr/>
            <a:r>
              <a:t>SCENARIO 13: DEEP PACKET INSPECTION (DPI, ALSO KNOWN AS PACKET SNIFFING)</a:t>
            </a:r>
          </a:p>
        </p:txBody>
      </p:sp>
      <p:sp>
        <p:nvSpPr>
          <p:cNvPr id="474" name="You conduct a search for certain politically controversial keywords in your favourite search engine, and the search fails. But you are certain it should be returning valid results, it is such a key issue!…"/>
          <p:cNvSpPr txBox="1"/>
          <p:nvPr>
            <p:ph type="body" idx="1"/>
          </p:nvPr>
        </p:nvSpPr>
        <p:spPr>
          <a:xfrm>
            <a:off x="1206500" y="4248503"/>
            <a:ext cx="21971000" cy="8256013"/>
          </a:xfrm>
          <a:prstGeom prst="rect">
            <a:avLst/>
          </a:prstGeom>
        </p:spPr>
        <p:txBody>
          <a:bodyPr/>
          <a:lstStyle/>
          <a:p>
            <a:pPr marL="597408" indent="-597408" defTabSz="2389572">
              <a:spcBef>
                <a:spcPts val="4400"/>
              </a:spcBef>
              <a:defRPr sz="6860">
                <a:latin typeface="Avenir Book"/>
                <a:ea typeface="Avenir Book"/>
                <a:cs typeface="Avenir Book"/>
                <a:sym typeface="Avenir Book"/>
              </a:defRPr>
            </a:pPr>
            <a:r>
              <a:t>You conduct a search for certain politically controversial keywords in your favourite search engine, and the search fails. But you are certain it should be returning valid results, it is such a key issue!</a:t>
            </a:r>
          </a:p>
          <a:p>
            <a:pPr marL="597408" indent="-597408" defTabSz="2389572">
              <a:spcBef>
                <a:spcPts val="4400"/>
              </a:spcBef>
              <a:defRPr sz="6860">
                <a:latin typeface="Avenir Book"/>
                <a:ea typeface="Avenir Book"/>
                <a:cs typeface="Avenir Book"/>
                <a:sym typeface="Avenir Book"/>
              </a:defRPr>
            </a:pPr>
            <a:r>
              <a:t>You are also certain that Internet connectivity has been getting slower on average over the last few months...</a:t>
            </a:r>
          </a:p>
        </p:txBody>
      </p:sp>
      <p:sp>
        <p:nvSpPr>
          <p:cNvPr id="475" name="shutdowngame.apc.org"/>
          <p:cNvSpPr txBox="1"/>
          <p:nvPr/>
        </p:nvSpPr>
        <p:spPr>
          <a:xfrm>
            <a:off x="16805532" y="12523650"/>
            <a:ext cx="7368223"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000000"/>
                </a:solidFill>
              </a:defRPr>
            </a:lvl1pPr>
          </a:lstStyle>
          <a:p>
            <a:pPr/>
            <a:r>
              <a:t>shutdowngame.apc.org</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isolated ISPs.jpg" descr="isolated ISPs.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Slide Title"/>
          <p:cNvSpPr txBox="1"/>
          <p:nvPr>
            <p:ph type="title"/>
          </p:nvPr>
        </p:nvSpPr>
        <p:spPr>
          <a:prstGeom prst="rect">
            <a:avLst/>
          </a:prstGeom>
        </p:spPr>
        <p:txBody>
          <a:bodyPr/>
          <a:lstStyle/>
          <a:p>
            <a:pPr/>
          </a:p>
        </p:txBody>
      </p:sp>
      <p:sp>
        <p:nvSpPr>
          <p:cNvPr id="478" name="Slide Subtitle"/>
          <p:cNvSpPr txBox="1"/>
          <p:nvPr>
            <p:ph type="body" idx="21"/>
          </p:nvPr>
        </p:nvSpPr>
        <p:spPr>
          <a:prstGeom prst="rect">
            <a:avLst/>
          </a:prstGeom>
        </p:spPr>
        <p:txBody>
          <a:bodyPr/>
          <a:lstStyle/>
          <a:p>
            <a:pPr/>
          </a:p>
        </p:txBody>
      </p:sp>
      <p:sp>
        <p:nvSpPr>
          <p:cNvPr id="479" name="Slide bullet text"/>
          <p:cNvSpPr txBox="1"/>
          <p:nvPr>
            <p:ph type="body" idx="1"/>
          </p:nvPr>
        </p:nvSpPr>
        <p:spPr>
          <a:prstGeom prst="rect">
            <a:avLst/>
          </a:prstGeom>
        </p:spPr>
        <p:txBody>
          <a:bodyPr/>
          <a:lstStyle/>
          <a:p>
            <a:pPr/>
          </a:p>
        </p:txBody>
      </p:sp>
      <p:pic>
        <p:nvPicPr>
          <p:cNvPr id="480" name="scenario11.jpg" descr="scenario11.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82" name="Cards You…"/>
          <p:cNvSpPr txBox="1"/>
          <p:nvPr>
            <p:ph type="ctrTitle"/>
          </p:nvPr>
        </p:nvSpPr>
        <p:spPr>
          <a:xfrm rot="16200000">
            <a:off x="-3876827" y="3576601"/>
            <a:ext cx="12048825" cy="6562798"/>
          </a:xfrm>
          <a:prstGeom prst="rect">
            <a:avLst/>
          </a:prstGeom>
        </p:spPr>
        <p:txBody>
          <a:bodyPr/>
          <a:lstStyle/>
          <a:p>
            <a:pPr defTabSz="2413955">
              <a:defRPr b="0" cap="all" spc="-328" sz="16434">
                <a:latin typeface="Avenir Heavy"/>
                <a:ea typeface="Avenir Heavy"/>
                <a:cs typeface="Avenir Heavy"/>
                <a:sym typeface="Avenir Heavy"/>
              </a:defRPr>
            </a:pPr>
            <a:r>
              <a:t>Cards You </a:t>
            </a:r>
          </a:p>
          <a:p>
            <a:pPr defTabSz="2413955">
              <a:defRPr b="0" cap="all" spc="-328" sz="16434">
                <a:latin typeface="Avenir Heavy"/>
                <a:ea typeface="Avenir Heavy"/>
                <a:cs typeface="Avenir Heavy"/>
                <a:sym typeface="Avenir Heavy"/>
              </a:defRPr>
            </a:pPr>
            <a:r>
              <a:t>can PLAY</a:t>
            </a:r>
          </a:p>
        </p:txBody>
      </p:sp>
      <p:sp>
        <p:nvSpPr>
          <p:cNvPr id="483" name="Play one card per round.…"/>
          <p:cNvSpPr txBox="1"/>
          <p:nvPr/>
        </p:nvSpPr>
        <p:spPr>
          <a:xfrm>
            <a:off x="15633628" y="8684110"/>
            <a:ext cx="6437213" cy="255554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3000">
                <a:solidFill>
                  <a:srgbClr val="D5D5D5"/>
                </a:solidFill>
              </a:defRPr>
            </a:pPr>
            <a:r>
              <a:t>Play one card per round. </a:t>
            </a:r>
          </a:p>
          <a:p>
            <a:pPr>
              <a:lnSpc>
                <a:spcPct val="110000"/>
              </a:lnSpc>
              <a:defRPr sz="3000">
                <a:solidFill>
                  <a:srgbClr val="D5D5D5"/>
                </a:solidFill>
              </a:defRPr>
            </a:pPr>
            <a:r>
              <a:t>Send to the facilitator </a:t>
            </a:r>
            <a:br/>
            <a:r>
              <a:t>via the defined channel. </a:t>
            </a:r>
          </a:p>
          <a:p>
            <a:pPr>
              <a:lnSpc>
                <a:spcPct val="110000"/>
              </a:lnSpc>
              <a:defRPr sz="3000">
                <a:solidFill>
                  <a:srgbClr val="D5D5D5"/>
                </a:solidFill>
              </a:defRPr>
            </a:pPr>
            <a:r>
              <a:t>A card played correctly is +1 point. </a:t>
            </a:r>
          </a:p>
          <a:p>
            <a:pPr>
              <a:lnSpc>
                <a:spcPct val="110000"/>
              </a:lnSpc>
              <a:defRPr sz="3000">
                <a:solidFill>
                  <a:srgbClr val="D5D5D5"/>
                </a:solidFill>
              </a:defRPr>
            </a:pPr>
            <a:r>
              <a:t>A card played incorrectly is -1 point.</a:t>
            </a:r>
          </a:p>
        </p:txBody>
      </p:sp>
      <p:pic>
        <p:nvPicPr>
          <p:cNvPr id="484" name="backup connection@2x.jpg" descr="backup connection@2x.jpg"/>
          <p:cNvPicPr>
            <a:picLocks noChangeAspect="1"/>
          </p:cNvPicPr>
          <p:nvPr/>
        </p:nvPicPr>
        <p:blipFill>
          <a:blip r:embed="rId2">
            <a:extLst/>
          </a:blip>
          <a:stretch>
            <a:fillRect/>
          </a:stretch>
        </p:blipFill>
        <p:spPr>
          <a:xfrm>
            <a:off x="5644067" y="3076093"/>
            <a:ext cx="3131705" cy="4445001"/>
          </a:xfrm>
          <a:prstGeom prst="rect">
            <a:avLst/>
          </a:prstGeom>
          <a:ln w="12700">
            <a:miter lim="400000"/>
          </a:ln>
        </p:spPr>
      </p:pic>
      <p:pic>
        <p:nvPicPr>
          <p:cNvPr id="485" name="foreign sim@2x.jpg" descr="foreign sim@2x.jpg"/>
          <p:cNvPicPr>
            <a:picLocks noChangeAspect="1"/>
          </p:cNvPicPr>
          <p:nvPr/>
        </p:nvPicPr>
        <p:blipFill>
          <a:blip r:embed="rId3">
            <a:extLst/>
          </a:blip>
          <a:stretch>
            <a:fillRect/>
          </a:stretch>
        </p:blipFill>
        <p:spPr>
          <a:xfrm>
            <a:off x="8965455" y="7739382"/>
            <a:ext cx="3131705" cy="4445001"/>
          </a:xfrm>
          <a:prstGeom prst="rect">
            <a:avLst/>
          </a:prstGeom>
          <a:ln w="12700">
            <a:miter lim="400000"/>
          </a:ln>
        </p:spPr>
      </p:pic>
      <p:pic>
        <p:nvPicPr>
          <p:cNvPr id="486" name="public wifi@2x.jpg" descr="public wifi@2x.jpg"/>
          <p:cNvPicPr>
            <a:picLocks noChangeAspect="1"/>
          </p:cNvPicPr>
          <p:nvPr/>
        </p:nvPicPr>
        <p:blipFill>
          <a:blip r:embed="rId4">
            <a:extLst/>
          </a:blip>
          <a:stretch>
            <a:fillRect/>
          </a:stretch>
        </p:blipFill>
        <p:spPr>
          <a:xfrm>
            <a:off x="12286841" y="3076093"/>
            <a:ext cx="3131706" cy="4445001"/>
          </a:xfrm>
          <a:prstGeom prst="rect">
            <a:avLst/>
          </a:prstGeom>
          <a:ln w="12700">
            <a:miter lim="400000"/>
          </a:ln>
        </p:spPr>
      </p:pic>
      <p:pic>
        <p:nvPicPr>
          <p:cNvPr id="487" name="sat@2x.jpg" descr="sat@2x.jpg"/>
          <p:cNvPicPr>
            <a:picLocks noChangeAspect="1"/>
          </p:cNvPicPr>
          <p:nvPr/>
        </p:nvPicPr>
        <p:blipFill>
          <a:blip r:embed="rId5">
            <a:extLst/>
          </a:blip>
          <a:stretch>
            <a:fillRect/>
          </a:stretch>
        </p:blipFill>
        <p:spPr>
          <a:xfrm>
            <a:off x="12286841" y="7739382"/>
            <a:ext cx="3131706" cy="4445001"/>
          </a:xfrm>
          <a:prstGeom prst="rect">
            <a:avLst/>
          </a:prstGeom>
          <a:ln w="12700">
            <a:miter lim="400000"/>
          </a:ln>
        </p:spPr>
      </p:pic>
      <p:pic>
        <p:nvPicPr>
          <p:cNvPr id="488" name="tor@2x.jpg" descr="tor@2x.jpg"/>
          <p:cNvPicPr>
            <a:picLocks noChangeAspect="1"/>
          </p:cNvPicPr>
          <p:nvPr/>
        </p:nvPicPr>
        <p:blipFill>
          <a:blip r:embed="rId6">
            <a:extLst/>
          </a:blip>
          <a:stretch>
            <a:fillRect/>
          </a:stretch>
        </p:blipFill>
        <p:spPr>
          <a:xfrm>
            <a:off x="15608228" y="3076093"/>
            <a:ext cx="3131706" cy="4445001"/>
          </a:xfrm>
          <a:prstGeom prst="rect">
            <a:avLst/>
          </a:prstGeom>
          <a:ln w="12700">
            <a:miter lim="400000"/>
          </a:ln>
        </p:spPr>
      </p:pic>
      <p:pic>
        <p:nvPicPr>
          <p:cNvPr id="489" name="VPN@2x.jpg" descr="VPN@2x.jpg"/>
          <p:cNvPicPr>
            <a:picLocks noChangeAspect="1"/>
          </p:cNvPicPr>
          <p:nvPr/>
        </p:nvPicPr>
        <p:blipFill>
          <a:blip r:embed="rId7">
            <a:extLst/>
          </a:blip>
          <a:stretch>
            <a:fillRect/>
          </a:stretch>
        </p:blipFill>
        <p:spPr>
          <a:xfrm>
            <a:off x="8965454" y="3076093"/>
            <a:ext cx="3131705" cy="4445001"/>
          </a:xfrm>
          <a:prstGeom prst="rect">
            <a:avLst/>
          </a:prstGeom>
          <a:ln w="12700">
            <a:miter lim="400000"/>
          </a:ln>
        </p:spPr>
      </p:pic>
      <p:pic>
        <p:nvPicPr>
          <p:cNvPr id="490" name="wildcard@2x.jpg" descr="wildcard@2x.jpg"/>
          <p:cNvPicPr>
            <a:picLocks noChangeAspect="1"/>
          </p:cNvPicPr>
          <p:nvPr/>
        </p:nvPicPr>
        <p:blipFill>
          <a:blip r:embed="rId8">
            <a:extLst/>
          </a:blip>
          <a:stretch>
            <a:fillRect/>
          </a:stretch>
        </p:blipFill>
        <p:spPr>
          <a:xfrm>
            <a:off x="18929616" y="3074630"/>
            <a:ext cx="3131706" cy="4445001"/>
          </a:xfrm>
          <a:prstGeom prst="rect">
            <a:avLst/>
          </a:prstGeom>
          <a:ln w="12700">
            <a:miter lim="400000"/>
          </a:ln>
        </p:spPr>
      </p:pic>
      <p:pic>
        <p:nvPicPr>
          <p:cNvPr id="491" name="dns@2x.jpg" descr="dns@2x.jpg"/>
          <p:cNvPicPr>
            <a:picLocks noChangeAspect="1"/>
          </p:cNvPicPr>
          <p:nvPr/>
        </p:nvPicPr>
        <p:blipFill>
          <a:blip r:embed="rId9">
            <a:extLst/>
          </a:blip>
          <a:stretch>
            <a:fillRect/>
          </a:stretch>
        </p:blipFill>
        <p:spPr>
          <a:xfrm>
            <a:off x="5644067" y="7739382"/>
            <a:ext cx="3131705" cy="4445001"/>
          </a:xfrm>
          <a:prstGeom prst="rect">
            <a:avLst/>
          </a:prstGeom>
          <a:ln w="12700">
            <a:miter lim="400000"/>
          </a:ln>
        </p:spPr>
      </p:pic>
      <p:sp>
        <p:nvSpPr>
          <p:cNvPr id="492" name="shutdowngame.apc.org"/>
          <p:cNvSpPr txBox="1"/>
          <p:nvPr/>
        </p:nvSpPr>
        <p:spPr>
          <a:xfrm>
            <a:off x="19988809" y="12868578"/>
            <a:ext cx="4070986" cy="54813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29" sz="30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5" name="EXTRA SLIDES BELOW FOR TEMPLATING PURPOSES"/>
          <p:cNvSpPr txBox="1"/>
          <p:nvPr>
            <p:ph type="body" idx="1"/>
          </p:nvPr>
        </p:nvSpPr>
        <p:spPr>
          <a:xfrm>
            <a:off x="1206500" y="1609214"/>
            <a:ext cx="21971000" cy="10497572"/>
          </a:xfrm>
          <a:prstGeom prst="rect">
            <a:avLst/>
          </a:prstGeom>
        </p:spPr>
        <p:txBody>
          <a:bodyPr/>
          <a:lstStyle/>
          <a:p>
            <a:pPr>
              <a:lnSpc>
                <a:spcPct val="90000"/>
              </a:lnSpc>
            </a:pPr>
            <a:r>
              <a:t>EXTRA SLIDES BELOW</a:t>
            </a:r>
            <a:br/>
            <a:r>
              <a:t>FOR TEMPLATING PURPOSES </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97" name="Cards You can PLAY"/>
          <p:cNvSpPr txBox="1"/>
          <p:nvPr>
            <p:ph type="ctrTitle"/>
          </p:nvPr>
        </p:nvSpPr>
        <p:spPr>
          <a:xfrm>
            <a:off x="1206496" y="-288530"/>
            <a:ext cx="21971004" cy="3003630"/>
          </a:xfrm>
          <a:prstGeom prst="rect">
            <a:avLst/>
          </a:prstGeom>
        </p:spPr>
        <p:txBody>
          <a:bodyPr/>
          <a:lstStyle>
            <a:lvl1pPr algn="ctr">
              <a:defRPr b="0" cap="all" spc="-306" sz="15300">
                <a:latin typeface="Avenir Heavy"/>
                <a:ea typeface="Avenir Heavy"/>
                <a:cs typeface="Avenir Heavy"/>
                <a:sym typeface="Avenir Heavy"/>
              </a:defRPr>
            </a:lvl1pPr>
          </a:lstStyle>
          <a:p>
            <a:pPr/>
            <a:r>
              <a:t>Cards You can PLAY</a:t>
            </a:r>
          </a:p>
        </p:txBody>
      </p:sp>
      <p:sp>
        <p:nvSpPr>
          <p:cNvPr id="498" name="Play one card per round. Send to the facilitator via the defined channel.…"/>
          <p:cNvSpPr txBox="1"/>
          <p:nvPr/>
        </p:nvSpPr>
        <p:spPr>
          <a:xfrm>
            <a:off x="2747819" y="2514320"/>
            <a:ext cx="18888363" cy="136611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nSpc>
                <a:spcPct val="110000"/>
              </a:lnSpc>
              <a:defRPr sz="4000">
                <a:solidFill>
                  <a:srgbClr val="D5D5D5"/>
                </a:solidFill>
              </a:defRPr>
            </a:pPr>
            <a:r>
              <a:t>Play one card per round. Send to the facilitator via the defined channel. </a:t>
            </a:r>
          </a:p>
          <a:p>
            <a:pPr>
              <a:lnSpc>
                <a:spcPct val="110000"/>
              </a:lnSpc>
              <a:defRPr sz="4000">
                <a:solidFill>
                  <a:srgbClr val="D5D5D5"/>
                </a:solidFill>
              </a:defRPr>
            </a:pPr>
            <a:r>
              <a:t>A card played correctly is +1 point. A card play incorrectly is -1 point.</a:t>
            </a:r>
          </a:p>
        </p:txBody>
      </p:sp>
      <p:pic>
        <p:nvPicPr>
          <p:cNvPr id="499" name="backup connection@2x.jpg" descr="backup connection@2x.jpg"/>
          <p:cNvPicPr>
            <a:picLocks noChangeAspect="1"/>
          </p:cNvPicPr>
          <p:nvPr/>
        </p:nvPicPr>
        <p:blipFill>
          <a:blip r:embed="rId2">
            <a:extLst/>
          </a:blip>
          <a:stretch>
            <a:fillRect/>
          </a:stretch>
        </p:blipFill>
        <p:spPr>
          <a:xfrm>
            <a:off x="661986" y="4381105"/>
            <a:ext cx="3131705" cy="4445001"/>
          </a:xfrm>
          <a:prstGeom prst="rect">
            <a:avLst/>
          </a:prstGeom>
          <a:ln w="12700">
            <a:miter lim="400000"/>
          </a:ln>
        </p:spPr>
      </p:pic>
      <p:pic>
        <p:nvPicPr>
          <p:cNvPr id="500" name="foreign sim@2x.jpg" descr="foreign sim@2x.jpg"/>
          <p:cNvPicPr>
            <a:picLocks noChangeAspect="1"/>
          </p:cNvPicPr>
          <p:nvPr/>
        </p:nvPicPr>
        <p:blipFill>
          <a:blip r:embed="rId3">
            <a:extLst/>
          </a:blip>
          <a:stretch>
            <a:fillRect/>
          </a:stretch>
        </p:blipFill>
        <p:spPr>
          <a:xfrm>
            <a:off x="17268922" y="4381105"/>
            <a:ext cx="3131706" cy="4445001"/>
          </a:xfrm>
          <a:prstGeom prst="rect">
            <a:avLst/>
          </a:prstGeom>
          <a:ln w="12700">
            <a:miter lim="400000"/>
          </a:ln>
        </p:spPr>
      </p:pic>
      <p:pic>
        <p:nvPicPr>
          <p:cNvPr id="501" name="public wifi@2x.jpg" descr="public wifi@2x.jpg"/>
          <p:cNvPicPr>
            <a:picLocks noChangeAspect="1"/>
          </p:cNvPicPr>
          <p:nvPr/>
        </p:nvPicPr>
        <p:blipFill>
          <a:blip r:embed="rId4">
            <a:extLst/>
          </a:blip>
          <a:stretch>
            <a:fillRect/>
          </a:stretch>
        </p:blipFill>
        <p:spPr>
          <a:xfrm>
            <a:off x="7304760" y="4381105"/>
            <a:ext cx="3131705" cy="4445001"/>
          </a:xfrm>
          <a:prstGeom prst="rect">
            <a:avLst/>
          </a:prstGeom>
          <a:ln w="12700">
            <a:miter lim="400000"/>
          </a:ln>
        </p:spPr>
      </p:pic>
      <p:pic>
        <p:nvPicPr>
          <p:cNvPr id="502" name="sat@2x.jpg" descr="sat@2x.jpg"/>
          <p:cNvPicPr>
            <a:picLocks noChangeAspect="1"/>
          </p:cNvPicPr>
          <p:nvPr/>
        </p:nvPicPr>
        <p:blipFill>
          <a:blip r:embed="rId5">
            <a:extLst/>
          </a:blip>
          <a:stretch>
            <a:fillRect/>
          </a:stretch>
        </p:blipFill>
        <p:spPr>
          <a:xfrm>
            <a:off x="20590309" y="4381105"/>
            <a:ext cx="3131705" cy="4445001"/>
          </a:xfrm>
          <a:prstGeom prst="rect">
            <a:avLst/>
          </a:prstGeom>
          <a:ln w="12700">
            <a:miter lim="400000"/>
          </a:ln>
        </p:spPr>
      </p:pic>
      <p:pic>
        <p:nvPicPr>
          <p:cNvPr id="503" name="tor@2x.jpg" descr="tor@2x.jpg"/>
          <p:cNvPicPr>
            <a:picLocks noChangeAspect="1"/>
          </p:cNvPicPr>
          <p:nvPr/>
        </p:nvPicPr>
        <p:blipFill>
          <a:blip r:embed="rId6">
            <a:extLst/>
          </a:blip>
          <a:stretch>
            <a:fillRect/>
          </a:stretch>
        </p:blipFill>
        <p:spPr>
          <a:xfrm>
            <a:off x="10626147" y="4381105"/>
            <a:ext cx="3131706" cy="4445001"/>
          </a:xfrm>
          <a:prstGeom prst="rect">
            <a:avLst/>
          </a:prstGeom>
          <a:ln w="12700">
            <a:miter lim="400000"/>
          </a:ln>
        </p:spPr>
      </p:pic>
      <p:pic>
        <p:nvPicPr>
          <p:cNvPr id="504" name="VPN@2x.jpg" descr="VPN@2x.jpg"/>
          <p:cNvPicPr>
            <a:picLocks noChangeAspect="1"/>
          </p:cNvPicPr>
          <p:nvPr/>
        </p:nvPicPr>
        <p:blipFill>
          <a:blip r:embed="rId7">
            <a:extLst/>
          </a:blip>
          <a:stretch>
            <a:fillRect/>
          </a:stretch>
        </p:blipFill>
        <p:spPr>
          <a:xfrm>
            <a:off x="3983373" y="4381105"/>
            <a:ext cx="3131705" cy="4445001"/>
          </a:xfrm>
          <a:prstGeom prst="rect">
            <a:avLst/>
          </a:prstGeom>
          <a:ln w="12700">
            <a:miter lim="400000"/>
          </a:ln>
        </p:spPr>
      </p:pic>
      <p:pic>
        <p:nvPicPr>
          <p:cNvPr id="505" name="wildcard@2x.jpg" descr="wildcard@2x.jpg"/>
          <p:cNvPicPr>
            <a:picLocks noChangeAspect="1"/>
          </p:cNvPicPr>
          <p:nvPr/>
        </p:nvPicPr>
        <p:blipFill>
          <a:blip r:embed="rId8">
            <a:extLst/>
          </a:blip>
          <a:stretch>
            <a:fillRect/>
          </a:stretch>
        </p:blipFill>
        <p:spPr>
          <a:xfrm>
            <a:off x="10626147" y="9041924"/>
            <a:ext cx="3131706" cy="4445001"/>
          </a:xfrm>
          <a:prstGeom prst="rect">
            <a:avLst/>
          </a:prstGeom>
          <a:ln w="12700">
            <a:miter lim="400000"/>
          </a:ln>
        </p:spPr>
      </p:pic>
      <p:pic>
        <p:nvPicPr>
          <p:cNvPr id="506" name="dns@2x.jpg" descr="dns@2x.jpg"/>
          <p:cNvPicPr>
            <a:picLocks noChangeAspect="1"/>
          </p:cNvPicPr>
          <p:nvPr/>
        </p:nvPicPr>
        <p:blipFill>
          <a:blip r:embed="rId9">
            <a:extLst/>
          </a:blip>
          <a:stretch>
            <a:fillRect/>
          </a:stretch>
        </p:blipFill>
        <p:spPr>
          <a:xfrm>
            <a:off x="13947533" y="4367199"/>
            <a:ext cx="3131708" cy="4445004"/>
          </a:xfrm>
          <a:prstGeom prst="rect">
            <a:avLst/>
          </a:prstGeom>
          <a:ln w="12700">
            <a:miter lim="400000"/>
          </a:ln>
        </p:spPr>
      </p:pic>
      <p:sp>
        <p:nvSpPr>
          <p:cNvPr id="507" name="shutdowngame.apc.org"/>
          <p:cNvSpPr txBox="1"/>
          <p:nvPr/>
        </p:nvSpPr>
        <p:spPr>
          <a:xfrm>
            <a:off x="16726096" y="12550129"/>
            <a:ext cx="7368224" cy="92024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825500">
              <a:spcBef>
                <a:spcPts val="1800"/>
              </a:spcBef>
              <a:defRPr spc="-55" sz="5500">
                <a:solidFill>
                  <a:srgbClr val="D5D5D5"/>
                </a:solidFill>
              </a:defRPr>
            </a:lvl1pPr>
          </a:lstStyle>
          <a:p>
            <a:pPr/>
            <a:r>
              <a:t>shutdowngame.apc.org</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3" name="Slide Title"/>
          <p:cNvSpPr txBox="1"/>
          <p:nvPr>
            <p:ph type="title"/>
          </p:nvPr>
        </p:nvSpPr>
        <p:spPr>
          <a:prstGeom prst="rect">
            <a:avLst/>
          </a:prstGeom>
        </p:spPr>
        <p:txBody>
          <a:bodyPr/>
          <a:lstStyle/>
          <a:p>
            <a:pPr/>
          </a:p>
        </p:txBody>
      </p:sp>
      <p:sp>
        <p:nvSpPr>
          <p:cNvPr id="184" name="Slide Subtitle"/>
          <p:cNvSpPr txBox="1"/>
          <p:nvPr>
            <p:ph type="body" idx="21"/>
          </p:nvPr>
        </p:nvSpPr>
        <p:spPr>
          <a:prstGeom prst="rect">
            <a:avLst/>
          </a:prstGeom>
        </p:spPr>
        <p:txBody>
          <a:bodyPr/>
          <a:lstStyle/>
          <a:p>
            <a:pPr/>
          </a:p>
        </p:txBody>
      </p:sp>
      <p:sp>
        <p:nvSpPr>
          <p:cNvPr id="185" name="Slide bullet text"/>
          <p:cNvSpPr txBox="1"/>
          <p:nvPr>
            <p:ph type="body" idx="1"/>
          </p:nvPr>
        </p:nvSpPr>
        <p:spPr>
          <a:prstGeom prst="rect">
            <a:avLst/>
          </a:prstGeom>
        </p:spPr>
        <p:txBody>
          <a:bodyPr/>
          <a:lstStyle/>
          <a:p>
            <a:pPr/>
          </a:p>
        </p:txBody>
      </p:sp>
      <p:pic>
        <p:nvPicPr>
          <p:cNvPr id="186" name="ISPs meet the IXP.jpg" descr="ISPs meet the IXP.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8" name="Slide Title"/>
          <p:cNvSpPr txBox="1"/>
          <p:nvPr>
            <p:ph type="title"/>
          </p:nvPr>
        </p:nvSpPr>
        <p:spPr>
          <a:prstGeom prst="rect">
            <a:avLst/>
          </a:prstGeom>
        </p:spPr>
        <p:txBody>
          <a:bodyPr/>
          <a:lstStyle/>
          <a:p>
            <a:pPr/>
          </a:p>
        </p:txBody>
      </p:sp>
      <p:sp>
        <p:nvSpPr>
          <p:cNvPr id="189" name="Slide Subtitle"/>
          <p:cNvSpPr txBox="1"/>
          <p:nvPr>
            <p:ph type="body" idx="21"/>
          </p:nvPr>
        </p:nvSpPr>
        <p:spPr>
          <a:prstGeom prst="rect">
            <a:avLst/>
          </a:prstGeom>
        </p:spPr>
        <p:txBody>
          <a:bodyPr/>
          <a:lstStyle/>
          <a:p>
            <a:pPr/>
          </a:p>
        </p:txBody>
      </p:sp>
      <p:sp>
        <p:nvSpPr>
          <p:cNvPr id="190" name="Slide bullet text"/>
          <p:cNvSpPr txBox="1"/>
          <p:nvPr>
            <p:ph type="body" idx="1"/>
          </p:nvPr>
        </p:nvSpPr>
        <p:spPr>
          <a:prstGeom prst="rect">
            <a:avLst/>
          </a:prstGeom>
        </p:spPr>
        <p:txBody>
          <a:bodyPr/>
          <a:lstStyle/>
          <a:p>
            <a:pPr/>
          </a:p>
        </p:txBody>
      </p:sp>
      <p:pic>
        <p:nvPicPr>
          <p:cNvPr id="191" name="across the border.jpg" descr="across the border.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 name="Slide Title"/>
          <p:cNvSpPr txBox="1"/>
          <p:nvPr>
            <p:ph type="title"/>
          </p:nvPr>
        </p:nvSpPr>
        <p:spPr>
          <a:prstGeom prst="rect">
            <a:avLst/>
          </a:prstGeom>
        </p:spPr>
        <p:txBody>
          <a:bodyPr/>
          <a:lstStyle/>
          <a:p>
            <a:pPr/>
          </a:p>
        </p:txBody>
      </p:sp>
      <p:sp>
        <p:nvSpPr>
          <p:cNvPr id="194" name="Slide Subtitle"/>
          <p:cNvSpPr txBox="1"/>
          <p:nvPr>
            <p:ph type="body" idx="21"/>
          </p:nvPr>
        </p:nvSpPr>
        <p:spPr>
          <a:prstGeom prst="rect">
            <a:avLst/>
          </a:prstGeom>
        </p:spPr>
        <p:txBody>
          <a:bodyPr/>
          <a:lstStyle/>
          <a:p>
            <a:pPr/>
          </a:p>
        </p:txBody>
      </p:sp>
      <p:sp>
        <p:nvSpPr>
          <p:cNvPr id="195" name="Slide bullet text"/>
          <p:cNvSpPr txBox="1"/>
          <p:nvPr>
            <p:ph type="body" idx="1"/>
          </p:nvPr>
        </p:nvSpPr>
        <p:spPr>
          <a:prstGeom prst="rect">
            <a:avLst/>
          </a:prstGeom>
        </p:spPr>
        <p:txBody>
          <a:bodyPr/>
          <a:lstStyle/>
          <a:p>
            <a:pPr/>
          </a:p>
        </p:txBody>
      </p:sp>
      <p:pic>
        <p:nvPicPr>
          <p:cNvPr id="196" name="world populates.jpg" descr="world populates.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8" name="Slide Title"/>
          <p:cNvSpPr txBox="1"/>
          <p:nvPr>
            <p:ph type="title"/>
          </p:nvPr>
        </p:nvSpPr>
        <p:spPr>
          <a:prstGeom prst="rect">
            <a:avLst/>
          </a:prstGeom>
        </p:spPr>
        <p:txBody>
          <a:bodyPr/>
          <a:lstStyle/>
          <a:p>
            <a:pPr/>
          </a:p>
        </p:txBody>
      </p:sp>
      <p:sp>
        <p:nvSpPr>
          <p:cNvPr id="199" name="Slide Subtitle"/>
          <p:cNvSpPr txBox="1"/>
          <p:nvPr>
            <p:ph type="body" idx="21"/>
          </p:nvPr>
        </p:nvSpPr>
        <p:spPr>
          <a:prstGeom prst="rect">
            <a:avLst/>
          </a:prstGeom>
        </p:spPr>
        <p:txBody>
          <a:bodyPr/>
          <a:lstStyle/>
          <a:p>
            <a:pPr/>
          </a:p>
        </p:txBody>
      </p:sp>
      <p:sp>
        <p:nvSpPr>
          <p:cNvPr id="200" name="Slide bullet text"/>
          <p:cNvSpPr txBox="1"/>
          <p:nvPr>
            <p:ph type="body" idx="1"/>
          </p:nvPr>
        </p:nvSpPr>
        <p:spPr>
          <a:prstGeom prst="rect">
            <a:avLst/>
          </a:prstGeom>
        </p:spPr>
        <p:txBody>
          <a:bodyPr/>
          <a:lstStyle/>
          <a:p>
            <a:pPr/>
          </a:p>
        </p:txBody>
      </p:sp>
      <p:pic>
        <p:nvPicPr>
          <p:cNvPr id="201" name="finally we meet DNS.jpg" descr="finally we meet DNS.jpg"/>
          <p:cNvPicPr>
            <a:picLocks noChangeAspect="1"/>
          </p:cNvPicPr>
          <p:nvPr/>
        </p:nvPicPr>
        <p:blipFill>
          <a:blip r:embed="rId2">
            <a:extLst/>
          </a:blip>
          <a:stretch>
            <a:fillRect/>
          </a:stretch>
        </p:blipFill>
        <p:spPr>
          <a:xfrm>
            <a:off x="0" y="762000"/>
            <a:ext cx="24384000" cy="12192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30_BasicColor">
  <a:themeElements>
    <a:clrScheme name="30_BasicColor">
      <a:dk1>
        <a:srgbClr val="5E5E5E"/>
      </a:dk1>
      <a:lt1>
        <a:srgbClr val="003462"/>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30_BasicColor">
      <a:majorFont>
        <a:latin typeface="Helvetica Neue"/>
        <a:ea typeface="Helvetica Neue"/>
        <a:cs typeface="Helvetica Neue"/>
      </a:majorFont>
      <a:minorFont>
        <a:latin typeface="Helvetica Neue"/>
        <a:ea typeface="Helvetica Neue"/>
        <a:cs typeface="Helvetica Neue"/>
      </a:minorFont>
    </a:fontScheme>
    <a:fmtScheme name="30_BasicCol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30_BasicColor">
  <a:themeElements>
    <a:clrScheme name="30_BasicColor">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30_BasicColor">
      <a:majorFont>
        <a:latin typeface="Helvetica Neue"/>
        <a:ea typeface="Helvetica Neue"/>
        <a:cs typeface="Helvetica Neue"/>
      </a:majorFont>
      <a:minorFont>
        <a:latin typeface="Helvetica Neue"/>
        <a:ea typeface="Helvetica Neue"/>
        <a:cs typeface="Helvetica Neue"/>
      </a:minorFont>
    </a:fontScheme>
    <a:fmtScheme name="30_BasicCol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